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866" r:id="rId1"/>
    <p:sldMasterId id="2147485353" r:id="rId2"/>
    <p:sldMasterId id="2147485365" r:id="rId3"/>
  </p:sldMasterIdLst>
  <p:notesMasterIdLst>
    <p:notesMasterId r:id="rId29"/>
  </p:notesMasterIdLst>
  <p:handoutMasterIdLst>
    <p:handoutMasterId r:id="rId30"/>
  </p:handoutMasterIdLst>
  <p:sldIdLst>
    <p:sldId id="1253" r:id="rId4"/>
    <p:sldId id="1064" r:id="rId5"/>
    <p:sldId id="1255" r:id="rId6"/>
    <p:sldId id="1256" r:id="rId7"/>
    <p:sldId id="1257" r:id="rId8"/>
    <p:sldId id="1832" r:id="rId9"/>
    <p:sldId id="1211" r:id="rId10"/>
    <p:sldId id="1833" r:id="rId11"/>
    <p:sldId id="1834" r:id="rId12"/>
    <p:sldId id="1835" r:id="rId13"/>
    <p:sldId id="1836" r:id="rId14"/>
    <p:sldId id="1837" r:id="rId15"/>
    <p:sldId id="1838" r:id="rId16"/>
    <p:sldId id="1839" r:id="rId17"/>
    <p:sldId id="1851" r:id="rId18"/>
    <p:sldId id="1840" r:id="rId19"/>
    <p:sldId id="1843" r:id="rId20"/>
    <p:sldId id="1845" r:id="rId21"/>
    <p:sldId id="1854" r:id="rId22"/>
    <p:sldId id="1844" r:id="rId23"/>
    <p:sldId id="1853" r:id="rId24"/>
    <p:sldId id="1846" r:id="rId25"/>
    <p:sldId id="1855" r:id="rId26"/>
    <p:sldId id="1850" r:id="rId27"/>
    <p:sldId id="1221" r:id="rId28"/>
  </p:sldIdLst>
  <p:sldSz cx="12192000" cy="6858000"/>
  <p:notesSz cx="7104063" cy="1023461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" initials="C" lastIdx="0" clrIdx="0">
    <p:extLst>
      <p:ext uri="{19B8F6BF-5375-455C-9EA6-DF929625EA0E}">
        <p15:presenceInfo xmlns:p15="http://schemas.microsoft.com/office/powerpoint/2012/main" userId="42d81e3669fdde8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476A"/>
    <a:srgbClr val="C00000"/>
    <a:srgbClr val="2B5E8D"/>
    <a:srgbClr val="05A4A4"/>
    <a:srgbClr val="687C9C"/>
    <a:srgbClr val="969696"/>
    <a:srgbClr val="255683"/>
    <a:srgbClr val="357FC2"/>
    <a:srgbClr val="FFCC00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19" autoAdjust="0"/>
    <p:restoredTop sz="77990" autoAdjust="0"/>
  </p:normalViewPr>
  <p:slideViewPr>
    <p:cSldViewPr showGuides="1">
      <p:cViewPr varScale="1">
        <p:scale>
          <a:sx n="114" d="100"/>
          <a:sy n="114" d="100"/>
        </p:scale>
        <p:origin x="138" y="294"/>
      </p:cViewPr>
      <p:guideLst>
        <p:guide orient="horz" pos="2205"/>
        <p:guide pos="3840"/>
      </p:guideLst>
    </p:cSldViewPr>
  </p:slideViewPr>
  <p:outlineViewPr>
    <p:cViewPr>
      <p:scale>
        <a:sx n="33" d="100"/>
        <a:sy n="33" d="100"/>
      </p:scale>
      <p:origin x="0" y="-102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3" d="100"/>
          <a:sy n="103" d="100"/>
        </p:scale>
        <p:origin x="2766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004-&#44284;&#51228;\16-griffin\2021-2&#52264;&#45380;&#46020;\005-&#49444;&#44228;%20&#48143;%20&#44396;&#54788;\Yolo%20&#49457;&#45733;%20&#49892;&#54744;%20&#44208;&#44284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CPU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선점 기반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Video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6990237193100197"/>
          <c:y val="0.23721181932427554"/>
          <c:w val="0.79050451041281988"/>
          <c:h val="0.4770235130268182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자원선점!$C$14</c:f>
              <c:strCache>
                <c:ptCount val="1"/>
                <c:pt idx="0">
                  <c:v>YOLO v3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202A-4C16-BA8D-C94AC34B383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자원선점!$D$13:$E$13</c:f>
              <c:strCache>
                <c:ptCount val="2"/>
                <c:pt idx="0">
                  <c:v>Normal</c:v>
                </c:pt>
                <c:pt idx="1">
                  <c:v>CPU Pinning</c:v>
                </c:pt>
              </c:strCache>
            </c:strRef>
          </c:cat>
          <c:val>
            <c:numRef>
              <c:f>자원선점!$D$14:$E$14</c:f>
              <c:numCache>
                <c:formatCode>General</c:formatCode>
                <c:ptCount val="2"/>
                <c:pt idx="0">
                  <c:v>20.58</c:v>
                </c:pt>
                <c:pt idx="1">
                  <c:v>7.18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9B-426B-8DA8-A8EB009D146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756396271"/>
        <c:axId val="1634730143"/>
      </c:barChart>
      <c:catAx>
        <c:axId val="175639627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defRPr>
                </a:pPr>
                <a:r>
                  <a:rPr lang="en-US" altLang="ko-KR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YOLO v3 </a:t>
                </a:r>
                <a:r>
                  <a: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실행 환경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pPr>
            <a:endParaRPr lang="ko-KR"/>
          </a:p>
        </c:txPr>
        <c:crossAx val="1634730143"/>
        <c:crosses val="autoZero"/>
        <c:auto val="1"/>
        <c:lblAlgn val="ctr"/>
        <c:lblOffset val="100"/>
        <c:noMultiLvlLbl val="0"/>
      </c:catAx>
      <c:valAx>
        <c:axId val="16347301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defRPr>
                </a:pPr>
                <a:r>
                  <a:rPr lang="en-US" altLang="ko-KR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Object Detection (min)</a:t>
                </a:r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pPr>
            <a:endParaRPr lang="ko-KR"/>
          </a:p>
        </c:txPr>
        <c:crossAx val="17563962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3079202" cy="512303"/>
          </a:xfrm>
          <a:prstGeom prst="rect">
            <a:avLst/>
          </a:prstGeom>
        </p:spPr>
        <p:txBody>
          <a:bodyPr vert="horz" lIns="94787" tIns="47393" rIns="94787" bIns="4739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3203" y="3"/>
            <a:ext cx="3079202" cy="512303"/>
          </a:xfrm>
          <a:prstGeom prst="rect">
            <a:avLst/>
          </a:prstGeom>
        </p:spPr>
        <p:txBody>
          <a:bodyPr vert="horz" lIns="94787" tIns="47393" rIns="94787" bIns="47393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FC2D98FE-9A54-498D-A9AA-233C43ED3112}" type="datetimeFigureOut">
              <a:rPr lang="ko-KR" altLang="en-US"/>
              <a:pPr>
                <a:defRPr/>
              </a:pPr>
              <a:t>2022-12-19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720675"/>
            <a:ext cx="3079202" cy="512301"/>
          </a:xfrm>
          <a:prstGeom prst="rect">
            <a:avLst/>
          </a:prstGeom>
        </p:spPr>
        <p:txBody>
          <a:bodyPr vert="horz" lIns="94787" tIns="47393" rIns="94787" bIns="4739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3203" y="9720675"/>
            <a:ext cx="3079202" cy="512301"/>
          </a:xfrm>
          <a:prstGeom prst="rect">
            <a:avLst/>
          </a:prstGeom>
        </p:spPr>
        <p:txBody>
          <a:bodyPr vert="horz" lIns="94787" tIns="47393" rIns="94787" bIns="47393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98944860-C84F-4F29-99B1-7C12F5EF8A5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6955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3079202" cy="512303"/>
          </a:xfrm>
          <a:prstGeom prst="rect">
            <a:avLst/>
          </a:prstGeom>
        </p:spPr>
        <p:txBody>
          <a:bodyPr vert="horz" lIns="94787" tIns="47393" rIns="94787" bIns="4739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203" y="3"/>
            <a:ext cx="3079202" cy="512303"/>
          </a:xfrm>
          <a:prstGeom prst="rect">
            <a:avLst/>
          </a:prstGeom>
        </p:spPr>
        <p:txBody>
          <a:bodyPr vert="horz" lIns="94787" tIns="47393" rIns="94787" bIns="47393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518C4379-8A1C-4367-9B0F-9949C6919C7E}" type="datetimeFigureOut">
              <a:rPr lang="ko-KR" altLang="en-US"/>
              <a:pPr>
                <a:defRPr/>
              </a:pPr>
              <a:t>2022-12-19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5175"/>
            <a:ext cx="6827837" cy="3840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87" tIns="47393" rIns="94787" bIns="47393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078" y="4861156"/>
            <a:ext cx="5683914" cy="4605821"/>
          </a:xfrm>
          <a:prstGeom prst="rect">
            <a:avLst/>
          </a:prstGeom>
        </p:spPr>
        <p:txBody>
          <a:bodyPr vert="horz" lIns="94787" tIns="47393" rIns="94787" bIns="47393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720675"/>
            <a:ext cx="3079202" cy="512301"/>
          </a:xfrm>
          <a:prstGeom prst="rect">
            <a:avLst/>
          </a:prstGeom>
        </p:spPr>
        <p:txBody>
          <a:bodyPr vert="horz" lIns="94787" tIns="47393" rIns="94787" bIns="4739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203" y="9720675"/>
            <a:ext cx="3079202" cy="512301"/>
          </a:xfrm>
          <a:prstGeom prst="rect">
            <a:avLst/>
          </a:prstGeom>
        </p:spPr>
        <p:txBody>
          <a:bodyPr vert="horz" lIns="94787" tIns="47393" rIns="94787" bIns="47393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7BBE8085-6FC5-4484-BE98-0505B1F08FC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1603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8113" y="765175"/>
            <a:ext cx="6827837" cy="38401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sz="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806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8486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432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4028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332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0186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250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946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5571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8590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652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8113" y="765175"/>
            <a:ext cx="6827837" cy="38401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2470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0120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9813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5735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4858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1094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498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8081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543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67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67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581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67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860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680451" y="127000"/>
            <a:ext cx="2717800" cy="58626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27051" y="127000"/>
            <a:ext cx="7950200" cy="58626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20185" y="3501008"/>
            <a:ext cx="11000316" cy="1588"/>
          </a:xfrm>
          <a:prstGeom prst="line">
            <a:avLst/>
          </a:prstGeom>
          <a:ln w="889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620185" y="3501008"/>
            <a:ext cx="11000316" cy="1588"/>
          </a:xfrm>
          <a:prstGeom prst="line">
            <a:avLst/>
          </a:prstGeom>
          <a:ln w="889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1101719"/>
            <a:ext cx="10363200" cy="1470025"/>
          </a:xfrm>
        </p:spPr>
        <p:txBody>
          <a:bodyPr>
            <a:normAutofit/>
          </a:bodyPr>
          <a:lstStyle>
            <a:lvl1pPr>
              <a:defRPr sz="4400" b="1">
                <a:latin typeface="Book Antiqua" pitchFamily="18" charset="0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676664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ko-KR" altLang="en-US" dirty="0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0"/>
          </p:nvPr>
        </p:nvSpPr>
        <p:spPr>
          <a:xfrm>
            <a:off x="190500" y="6356351"/>
            <a:ext cx="3860800" cy="365125"/>
          </a:xfrm>
        </p:spPr>
        <p:txBody>
          <a:bodyPr/>
          <a:lstStyle>
            <a:lvl1pPr algn="l">
              <a:defRPr smtClean="0">
                <a:latin typeface="Book Antiqua" pitchFamily="18" charset="0"/>
                <a:ea typeface="맑은 고딕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latin typeface="Book Antiqua" pitchFamily="18" charset="0"/>
                <a:ea typeface="맑은 고딕" pitchFamily="50" charset="-127"/>
              </a:defRPr>
            </a:lvl1pPr>
          </a:lstStyle>
          <a:p>
            <a:pPr>
              <a:defRPr/>
            </a:pPr>
            <a:fld id="{01B20515-6080-4CA6-8A2B-371CFCC5D86B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5"/>
          <p:cNvSpPr>
            <a:spLocks noGrp="1"/>
          </p:cNvSpPr>
          <p:nvPr>
            <p:ph type="sldNum" sz="quarter" idx="11"/>
          </p:nvPr>
        </p:nvSpPr>
        <p:spPr>
          <a:xfrm>
            <a:off x="9264352" y="6464759"/>
            <a:ext cx="2844800" cy="365125"/>
          </a:xfrm>
        </p:spPr>
        <p:txBody>
          <a:bodyPr/>
          <a:lstStyle>
            <a:lvl1pPr>
              <a:defRPr smtClean="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>
              <a:defRPr/>
            </a:pPr>
            <a:fld id="{867B3224-77C5-4173-91A9-4F7123CD03A0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75AABE-1739-46D7-BD75-A3E0AAB96E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"/>
          <a:stretch/>
        </p:blipFill>
        <p:spPr>
          <a:xfrm>
            <a:off x="0" y="0"/>
            <a:ext cx="12192000" cy="1556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980E8A8-6DE6-47E9-A259-EA1D513D9C41}"/>
              </a:ext>
            </a:extLst>
          </p:cNvPr>
          <p:cNvCxnSpPr>
            <a:cxnSpLocks/>
          </p:cNvCxnSpPr>
          <p:nvPr userDrawn="1"/>
        </p:nvCxnSpPr>
        <p:spPr>
          <a:xfrm>
            <a:off x="479376" y="1051149"/>
            <a:ext cx="11268000" cy="1587"/>
          </a:xfrm>
          <a:prstGeom prst="line">
            <a:avLst/>
          </a:prstGeom>
          <a:ln w="107950">
            <a:solidFill>
              <a:srgbClr val="3B49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1">
            <a:extLst>
              <a:ext uri="{FF2B5EF4-FFF2-40B4-BE49-F238E27FC236}">
                <a16:creationId xmlns:a16="http://schemas.microsoft.com/office/drawing/2014/main" id="{FC5494B4-0B3A-44D6-A49A-A93006475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117578"/>
            <a:ext cx="9588896" cy="787968"/>
          </a:xfrm>
        </p:spPr>
        <p:txBody>
          <a:bodyPr>
            <a:normAutofit/>
          </a:bodyPr>
          <a:lstStyle>
            <a:lvl1pPr algn="l">
              <a:defRPr sz="4000" b="1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5A059ED-2B3E-4DA3-A7F0-71EFA3417A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4" y="163257"/>
            <a:ext cx="999147" cy="93440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A73BB6C-AD41-44A0-A7FC-173056958C4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48528" y="151173"/>
            <a:ext cx="1343473" cy="855047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7368" y="1307901"/>
            <a:ext cx="11319048" cy="5142575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  <a:defRPr sz="2000">
                <a:latin typeface="Book Antiqua" pitchFamily="18" charset="0"/>
                <a:ea typeface="맑은 고딕" pitchFamily="50" charset="-127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sz="1600">
                <a:latin typeface="Book Antiqua" pitchFamily="18" charset="0"/>
                <a:ea typeface="맑은 고딕" pitchFamily="50" charset="-127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sz="1600">
                <a:latin typeface="Book Antiqua" pitchFamily="18" charset="0"/>
                <a:ea typeface="맑은 고딕" pitchFamily="50" charset="-127"/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sz="1600">
                <a:latin typeface="Book Antiqua" pitchFamily="18" charset="0"/>
                <a:ea typeface="맑은 고딕" pitchFamily="50" charset="-127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sz="1600">
                <a:latin typeface="Book Antiqua" pitchFamily="18" charset="0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565D4-4EB9-478A-B589-F317B42A5AE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15E355-B793-4A37-A4B9-2A8F4A231FC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5272FC-252C-4841-B6BD-473D26E33FD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75896D-50C1-4EF3-9371-90B3DE9F446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B07AAC-BA88-4FFB-B3AC-0D5411144EC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20A39A-CD7C-4C0E-A7EA-4262A1B33E5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2000" baseline="0"/>
            </a:lvl3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A0586A-BAF6-4F14-B128-562BAD36EB1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AA401E-0A30-4817-B049-55F7BBD88B5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C374A4-ACD5-4F3C-AB44-8F6D88BEB18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97722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2000" baseline="0"/>
            </a:lvl3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27051" y="1052514"/>
            <a:ext cx="5334000" cy="4937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64251" y="1052514"/>
            <a:ext cx="5334000" cy="4937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680451" y="127000"/>
            <a:ext cx="2717800" cy="58626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27051" y="127000"/>
            <a:ext cx="7950200" cy="58626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27051" y="1052514"/>
            <a:ext cx="5334000" cy="4937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64251" y="1052514"/>
            <a:ext cx="5334000" cy="4937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_본문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7051" y="1052514"/>
            <a:ext cx="10871200" cy="493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문자열 유형을 편집하려면 누르십시오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세째 수준</a:t>
            </a:r>
          </a:p>
        </p:txBody>
      </p:sp>
      <p:sp>
        <p:nvSpPr>
          <p:cNvPr id="1812485" name="Text Box 5"/>
          <p:cNvSpPr txBox="1">
            <a:spLocks noChangeArrowheads="1"/>
          </p:cNvSpPr>
          <p:nvPr/>
        </p:nvSpPr>
        <p:spPr bwMode="auto">
          <a:xfrm>
            <a:off x="11292418" y="6551098"/>
            <a:ext cx="899583" cy="369332"/>
          </a:xfrm>
          <a:prstGeom prst="rect">
            <a:avLst/>
          </a:prstGeom>
          <a:noFill/>
          <a:ln w="10160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ko-KR">
                <a:latin typeface="굴림" pitchFamily="50" charset="-127"/>
                <a:ea typeface="굴림" pitchFamily="50" charset="-127"/>
              </a:rPr>
              <a:t>-</a:t>
            </a:r>
            <a:fld id="{33DF90AF-E1A2-4D41-B849-16F069B4E253}" type="slidenum">
              <a:rPr lang="en-US" altLang="ko-KR">
                <a:latin typeface="굴림" pitchFamily="50" charset="-127"/>
                <a:ea typeface="굴림" pitchFamily="50" charset="-127"/>
              </a:rPr>
              <a:pPr>
                <a:defRPr/>
              </a:pPr>
              <a:t>‹#›</a:t>
            </a:fld>
            <a:r>
              <a:rPr lang="en-US" altLang="ko-KR">
                <a:latin typeface="굴림" pitchFamily="50" charset="-127"/>
                <a:ea typeface="굴림" pitchFamily="50" charset="-127"/>
              </a:rPr>
              <a:t>-</a:t>
            </a:r>
          </a:p>
        </p:txBody>
      </p:sp>
      <p:pic>
        <p:nvPicPr>
          <p:cNvPr id="1029" name="Picture 7" descr="1_본문_bar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121920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12488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527051" y="127000"/>
            <a:ext cx="10871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ko-KR" altLang="ko-KR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05317" y="6597650"/>
            <a:ext cx="1665816" cy="1666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79" r:id="rId1"/>
    <p:sldLayoutId id="2147485380" r:id="rId2"/>
    <p:sldLayoutId id="2147485381" r:id="rId3"/>
    <p:sldLayoutId id="2147485382" r:id="rId4"/>
    <p:sldLayoutId id="2147485383" r:id="rId5"/>
    <p:sldLayoutId id="2147485384" r:id="rId6"/>
    <p:sldLayoutId id="2147485385" r:id="rId7"/>
    <p:sldLayoutId id="2147485386" r:id="rId8"/>
    <p:sldLayoutId id="2147485387" r:id="rId9"/>
    <p:sldLayoutId id="2147485388" r:id="rId10"/>
    <p:sldLayoutId id="2147485389" r:id="rId11"/>
  </p:sldLayoutIdLst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5pPr>
      <a:lvl6pPr marL="457200"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30000"/>
        </a:spcBef>
        <a:spcAft>
          <a:spcPct val="0"/>
        </a:spcAft>
        <a:buClr>
          <a:srgbClr val="CC0066"/>
        </a:buClr>
        <a:buFont typeface="Wingdings" pitchFamily="2" charset="2"/>
        <a:buChar char="l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6600CC"/>
        </a:buClr>
        <a:buChar char="•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1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514600" indent="-228600" algn="l" rtl="0" eaLnBrk="0" fontAlgn="base" latinLnBrk="1" hangingPunct="0">
        <a:spcBef>
          <a:spcPct val="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2971800" indent="-228600" algn="l" rtl="0" eaLnBrk="0" fontAlgn="base" latinLnBrk="1" hangingPunct="0">
        <a:spcBef>
          <a:spcPct val="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3429000" indent="-228600" algn="l" rtl="0" eaLnBrk="0" fontAlgn="base" latinLnBrk="1" hangingPunct="0">
        <a:spcBef>
          <a:spcPct val="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3886200" indent="-228600" algn="l" rtl="0" eaLnBrk="0" fontAlgn="base" latinLnBrk="1" hangingPunct="0">
        <a:spcBef>
          <a:spcPct val="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2051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3035399-E760-4CF0-9C09-D8F6DB54891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10" r:id="rId1"/>
    <p:sldLayoutId id="2147485411" r:id="rId2"/>
    <p:sldLayoutId id="2147485390" r:id="rId3"/>
    <p:sldLayoutId id="2147485391" r:id="rId4"/>
    <p:sldLayoutId id="2147485392" r:id="rId5"/>
    <p:sldLayoutId id="2147485393" r:id="rId6"/>
    <p:sldLayoutId id="2147485394" r:id="rId7"/>
    <p:sldLayoutId id="2147485395" r:id="rId8"/>
    <p:sldLayoutId id="2147485396" r:id="rId9"/>
    <p:sldLayoutId id="2147485397" r:id="rId10"/>
    <p:sldLayoutId id="2147485398" r:id="rId11"/>
    <p:sldLayoutId id="2147485412" r:id="rId12"/>
  </p:sldLayoutIdLst>
  <p:hf hdr="0" dt="0"/>
  <p:txStyles>
    <p:titleStyle>
      <a:lvl1pPr algn="ctr" rtl="0" fontAlgn="base" latinLnBrk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1_본문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7051" y="1052514"/>
            <a:ext cx="10871200" cy="493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문자열 유형을 편집하려면 누르십시오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세째 수준</a:t>
            </a:r>
          </a:p>
        </p:txBody>
      </p:sp>
      <p:sp>
        <p:nvSpPr>
          <p:cNvPr id="1812485" name="Text Box 5"/>
          <p:cNvSpPr txBox="1">
            <a:spLocks noChangeArrowheads="1"/>
          </p:cNvSpPr>
          <p:nvPr/>
        </p:nvSpPr>
        <p:spPr bwMode="auto">
          <a:xfrm>
            <a:off x="11292418" y="6551098"/>
            <a:ext cx="899583" cy="369332"/>
          </a:xfrm>
          <a:prstGeom prst="rect">
            <a:avLst/>
          </a:prstGeom>
          <a:noFill/>
          <a:ln w="10160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ko-KR">
                <a:latin typeface="굴림" pitchFamily="50" charset="-127"/>
                <a:ea typeface="굴림" pitchFamily="50" charset="-127"/>
              </a:rPr>
              <a:t>-</a:t>
            </a:r>
            <a:fld id="{1C2FBA6E-4B44-4900-BAF6-C5C7857CAD96}" type="slidenum">
              <a:rPr lang="en-US" altLang="ko-KR">
                <a:latin typeface="굴림" pitchFamily="50" charset="-127"/>
                <a:ea typeface="굴림" pitchFamily="50" charset="-127"/>
              </a:rPr>
              <a:pPr>
                <a:defRPr/>
              </a:pPr>
              <a:t>‹#›</a:t>
            </a:fld>
            <a:r>
              <a:rPr lang="en-US" altLang="ko-KR">
                <a:latin typeface="굴림" pitchFamily="50" charset="-127"/>
                <a:ea typeface="굴림" pitchFamily="50" charset="-127"/>
              </a:rPr>
              <a:t>-</a:t>
            </a:r>
          </a:p>
        </p:txBody>
      </p:sp>
      <p:pic>
        <p:nvPicPr>
          <p:cNvPr id="3077" name="Picture 7" descr="1_본문_bar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121920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12488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527051" y="127000"/>
            <a:ext cx="10871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ko-KR" altLang="ko-KR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05317" y="6597650"/>
            <a:ext cx="1665816" cy="1666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99" r:id="rId1"/>
    <p:sldLayoutId id="2147485400" r:id="rId2"/>
    <p:sldLayoutId id="2147485401" r:id="rId3"/>
    <p:sldLayoutId id="2147485402" r:id="rId4"/>
    <p:sldLayoutId id="2147485403" r:id="rId5"/>
    <p:sldLayoutId id="2147485404" r:id="rId6"/>
    <p:sldLayoutId id="2147485405" r:id="rId7"/>
    <p:sldLayoutId id="2147485406" r:id="rId8"/>
    <p:sldLayoutId id="2147485407" r:id="rId9"/>
    <p:sldLayoutId id="2147485408" r:id="rId10"/>
    <p:sldLayoutId id="2147485409" r:id="rId11"/>
  </p:sldLayoutIdLst>
  <p:hf hdr="0" dt="0"/>
  <p:txStyles>
    <p:titleStyle>
      <a:lvl1pPr algn="l" rtl="0" fontAlgn="base" latinLnBrk="1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 latinLnBrk="1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2pPr>
      <a:lvl3pPr algn="l" rtl="0" fontAlgn="base" latinLnBrk="1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3pPr>
      <a:lvl4pPr algn="l" rtl="0" fontAlgn="base" latinLnBrk="1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4pPr>
      <a:lvl5pPr algn="l" rtl="0" fontAlgn="base" latinLnBrk="1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fontAlgn="base" latinLnBrk="1">
        <a:spcBef>
          <a:spcPct val="30000"/>
        </a:spcBef>
        <a:spcAft>
          <a:spcPct val="0"/>
        </a:spcAft>
        <a:buClr>
          <a:srgbClr val="CC0066"/>
        </a:buClr>
        <a:buFont typeface="Wingdings" pitchFamily="2" charset="2"/>
        <a:buChar char="l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Clr>
          <a:srgbClr val="6600CC"/>
        </a:buClr>
        <a:buChar char="•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 latinLnBrk="1">
        <a:spcBef>
          <a:spcPct val="1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 latinLnBrk="1">
        <a:spcBef>
          <a:spcPct val="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marL="2057400" indent="-228600" algn="l" rtl="0" fontAlgn="base" latinLnBrk="1">
        <a:spcBef>
          <a:spcPct val="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514600" indent="-228600" algn="l" rtl="0" eaLnBrk="1" fontAlgn="base" latinLnBrk="1" hangingPunct="1">
        <a:spcBef>
          <a:spcPct val="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2971800" indent="-228600" algn="l" rtl="0" eaLnBrk="1" fontAlgn="base" latinLnBrk="1" hangingPunct="1">
        <a:spcBef>
          <a:spcPct val="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3429000" indent="-228600" algn="l" rtl="0" eaLnBrk="1" fontAlgn="base" latinLnBrk="1" hangingPunct="1">
        <a:spcBef>
          <a:spcPct val="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3886200" indent="-228600" algn="l" rtl="0" eaLnBrk="1" fontAlgn="base" latinLnBrk="1" hangingPunct="1">
        <a:spcBef>
          <a:spcPct val="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chart" Target="../charts/chart1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jp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www.github.com/cloud-barista" TargetMode="External"/><Relationship Id="rId5" Type="http://schemas.microsoft.com/office/2007/relationships/hdphoto" Target="../media/hdphoto4.wdp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11" Type="http://schemas.openxmlformats.org/officeDocument/2006/relationships/image" Target="../media/image19.jpeg"/><Relationship Id="rId5" Type="http://schemas.openxmlformats.org/officeDocument/2006/relationships/image" Target="../media/image14.png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1BF7518-FA26-4515-8009-60BF3D946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52798"/>
            <a:ext cx="12192000" cy="220675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6B87AF0-5843-4A4C-8571-C06898C53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7052"/>
            <a:ext cx="1548578" cy="953145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71B60CE4-955C-49FD-ABDA-9B64001F70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06" y="1678408"/>
            <a:ext cx="11935509" cy="1318544"/>
          </a:xfrm>
        </p:spPr>
        <p:txBody>
          <a:bodyPr>
            <a:no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40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지능형 </a:t>
            </a:r>
            <a:r>
              <a:rPr lang="ko-KR" altLang="en-US" sz="4000" b="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엣지</a:t>
            </a:r>
            <a:r>
              <a:rPr lang="ko-KR" altLang="en-US" sz="40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서비스 실행가속을 위한 </a:t>
            </a:r>
            <a:r>
              <a:rPr lang="en-US" altLang="ko-KR" sz="40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SW/</a:t>
            </a:r>
            <a:r>
              <a:rPr lang="ko-KR" altLang="en-US" sz="40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인프라 기술</a:t>
            </a:r>
            <a:endParaRPr lang="ko-KR" altLang="en-US" sz="2000" b="0" dirty="0">
              <a:solidFill>
                <a:schemeClr val="tx2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B226BC6-1DE7-41BD-8A72-90C9E6AFBD7F}"/>
              </a:ext>
            </a:extLst>
          </p:cNvPr>
          <p:cNvSpPr txBox="1">
            <a:spLocks/>
          </p:cNvSpPr>
          <p:nvPr/>
        </p:nvSpPr>
        <p:spPr bwMode="auto">
          <a:xfrm>
            <a:off x="973568" y="321577"/>
            <a:ext cx="4320480" cy="753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Autofit/>
          </a:bodyPr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latinLnBrk="0"/>
            <a:r>
              <a:rPr kumimoji="0" lang="en-US" altLang="ko-KR" sz="17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</a:t>
            </a:r>
            <a:r>
              <a:rPr kumimoji="0" lang="en-US" altLang="ko-KR" sz="1700" b="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GEdge</a:t>
            </a:r>
            <a:r>
              <a:rPr kumimoji="0" lang="en-US" altLang="ko-KR" sz="17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(Griffin-Edge) Platform  </a:t>
            </a:r>
          </a:p>
          <a:p>
            <a:pPr algn="l" latinLnBrk="0"/>
            <a:r>
              <a:rPr kumimoji="0" lang="en-US" altLang="ko-KR" sz="1700" b="0" spc="-38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kumimoji="0" lang="ko-KR" altLang="en-US" sz="1700" b="0" spc="-38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초저지연 지능형 클라우드 </a:t>
            </a:r>
            <a:r>
              <a:rPr kumimoji="0" lang="ko-KR" altLang="en-US" sz="1700" b="0" spc="-38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엣지</a:t>
            </a:r>
            <a:r>
              <a:rPr kumimoji="0" lang="ko-KR" altLang="en-US" sz="1700" b="0" spc="-38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kumimoji="0" lang="en-US" altLang="ko-KR" sz="1700" b="0" spc="-38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SW </a:t>
            </a:r>
            <a:r>
              <a:rPr kumimoji="0" lang="ko-KR" altLang="en-US" sz="1700" b="0" spc="-38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플랫폼 </a:t>
            </a:r>
            <a:r>
              <a:rPr kumimoji="0" lang="en-US" altLang="ko-KR" sz="1700" b="0" spc="-38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endParaRPr kumimoji="0" lang="ko-KR" altLang="en-US" sz="1700" b="0" spc="-38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589D274D-E85A-4BBD-947C-D6E11D1F02C2}"/>
              </a:ext>
            </a:extLst>
          </p:cNvPr>
          <p:cNvSpPr txBox="1">
            <a:spLocks/>
          </p:cNvSpPr>
          <p:nvPr/>
        </p:nvSpPr>
        <p:spPr>
          <a:xfrm>
            <a:off x="9696400" y="3140968"/>
            <a:ext cx="2106776" cy="26261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31" b="1" kern="120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2022.12.20</a:t>
            </a:r>
            <a:endParaRPr lang="ko-KR" altLang="en-US" sz="2400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9BB2E5-FBD8-4BB5-AC20-0552083EED84}"/>
              </a:ext>
            </a:extLst>
          </p:cNvPr>
          <p:cNvSpPr/>
          <p:nvPr/>
        </p:nvSpPr>
        <p:spPr>
          <a:xfrm>
            <a:off x="2289244" y="3558859"/>
            <a:ext cx="8116911" cy="1063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GS-Engine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프레임워크 코어개발자 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                                              차재근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(jgcha@etri.re.kr)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4A2AD9B-49C8-422F-8781-8D438C0F4D76}"/>
              </a:ext>
            </a:extLst>
          </p:cNvPr>
          <p:cNvSpPr/>
          <p:nvPr/>
        </p:nvSpPr>
        <p:spPr>
          <a:xfrm>
            <a:off x="1346368" y="6027967"/>
            <a:ext cx="102942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en-US" altLang="ko-KR" sz="2400" dirty="0">
                <a:solidFill>
                  <a:srgbClr val="FFCC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Developer-Driven</a:t>
            </a:r>
          </a:p>
          <a:p>
            <a:pPr algn="ctr"/>
            <a:r>
              <a:rPr lang="en-US" altLang="ko-KR" sz="2400" dirty="0" err="1">
                <a:solidFill>
                  <a:srgbClr val="FFCC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GEdge</a:t>
            </a:r>
            <a:r>
              <a:rPr lang="en-US" altLang="ko-KR" sz="2400" dirty="0">
                <a:solidFill>
                  <a:srgbClr val="FFCC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Platform Community 5</a:t>
            </a:r>
            <a:r>
              <a:rPr lang="en-US" altLang="ko-KR" sz="2400" baseline="30000" dirty="0">
                <a:solidFill>
                  <a:srgbClr val="FFCC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</a:t>
            </a:r>
            <a:r>
              <a:rPr lang="en-US" altLang="ko-KR" sz="2400" dirty="0">
                <a:solidFill>
                  <a:srgbClr val="FFCC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Conference </a:t>
            </a:r>
            <a:r>
              <a:rPr lang="en-US" altLang="ko-KR" sz="1400" dirty="0">
                <a:solidFill>
                  <a:srgbClr val="FFCC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en-US" altLang="ko-KR" sz="1400" dirty="0" err="1">
                <a:solidFill>
                  <a:srgbClr val="FFCC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GEdge</a:t>
            </a:r>
            <a:r>
              <a:rPr lang="en-US" altLang="ko-KR" sz="1400" dirty="0">
                <a:solidFill>
                  <a:srgbClr val="FFCC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Platform v3.0 Release)  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B49E9D-DE0E-491D-BE23-5DBA55895B2E}"/>
              </a:ext>
            </a:extLst>
          </p:cNvPr>
          <p:cNvSpPr/>
          <p:nvPr/>
        </p:nvSpPr>
        <p:spPr>
          <a:xfrm>
            <a:off x="623392" y="4858275"/>
            <a:ext cx="11305256" cy="1018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800"/>
              </a:lnSpc>
            </a:pPr>
            <a:r>
              <a:rPr lang="en-US" altLang="ko-KR" sz="2800" dirty="0">
                <a:solidFill>
                  <a:srgbClr val="FFCC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en-US" altLang="ko-KR" sz="2800" dirty="0" err="1">
                <a:solidFill>
                  <a:srgbClr val="FFCC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GEdge</a:t>
            </a:r>
            <a:r>
              <a:rPr lang="en-US" altLang="ko-KR" sz="2800" dirty="0">
                <a:solidFill>
                  <a:srgbClr val="FFCC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Platform” 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은 클라우드 중심의 </a:t>
            </a:r>
            <a:r>
              <a:rPr lang="ko-KR" altLang="en-US" sz="24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엣지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컴퓨팅 플랫폼을 제공하기 위한 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38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                              핵심 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SW 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기술 개발 커뮤니티 및 개발 결과물의 코드명입니다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endParaRPr lang="ko-KR" altLang="en-US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7082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28A0F72-49FB-4714-A622-FB382AEF6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/>
              <a:pPr>
                <a:defRPr/>
              </a:pPr>
              <a:t>9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데이터 처리 가속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-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자원선점</a:t>
            </a:r>
            <a:endParaRPr lang="ko-KR" altLang="en-US" dirty="0"/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2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622181-677D-4EF1-B163-23B6D91F6203}"/>
              </a:ext>
            </a:extLst>
          </p:cNvPr>
          <p:cNvSpPr/>
          <p:nvPr/>
        </p:nvSpPr>
        <p:spPr>
          <a:xfrm>
            <a:off x="335360" y="1143415"/>
            <a:ext cx="11596945" cy="192554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341852A-6979-47CA-B105-7384EE002AD6}"/>
              </a:ext>
            </a:extLst>
          </p:cNvPr>
          <p:cNvSpPr txBox="1">
            <a:spLocks/>
          </p:cNvSpPr>
          <p:nvPr/>
        </p:nvSpPr>
        <p:spPr bwMode="auto">
          <a:xfrm>
            <a:off x="587212" y="1161649"/>
            <a:ext cx="11492656" cy="2318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  <a:defRPr sz="20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1pPr>
            <a:lvl2pPr marL="742950" indent="-28575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2pPr>
            <a:lvl3pPr marL="11430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3pPr>
            <a:lvl4pPr marL="16002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4pPr>
            <a:lvl5pPr marL="20574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CPU 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자원 선점 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(CPU pinning)</a:t>
            </a:r>
          </a:p>
          <a:p>
            <a:pPr lvl="1">
              <a:lnSpc>
                <a:spcPct val="110000"/>
              </a:lnSpc>
            </a:pP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지정된 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CPU 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코어를 서비스에 지정 할당하여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Context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Switching </a:t>
            </a:r>
            <a:r>
              <a:rPr kumimoji="0" lang="en-US" altLang="ko-KR" b="1" spc="-5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↓ 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, 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데이터 처리 성능 </a:t>
            </a:r>
            <a:r>
              <a:rPr kumimoji="0" lang="ko-KR" altLang="en-US" b="1" spc="-5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↑</a:t>
            </a:r>
            <a:r>
              <a:rPr kumimoji="0" lang="en-US" altLang="ko-KR" b="1" spc="-5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>
              <a:lnSpc>
                <a:spcPct val="110000"/>
              </a:lnSpc>
            </a:pP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CPU Intensive Application 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경우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,</a:t>
            </a:r>
          </a:p>
          <a:p>
            <a:pPr lvl="1">
              <a:lnSpc>
                <a:spcPct val="110000"/>
              </a:lnSpc>
            </a:pP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동영상 인코딩 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: 52% 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성능 향상 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(2,252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초 →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1,290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초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객체 인식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: 300% 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성능 향상 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(20.58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분 → 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7.18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분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)</a:t>
            </a:r>
          </a:p>
          <a:p>
            <a:pPr lvl="1">
              <a:lnSpc>
                <a:spcPct val="110000"/>
              </a:lnSpc>
            </a:pP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5C826CEA-94C5-4B04-92F4-4C9DF11CDD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09" y="3322499"/>
            <a:ext cx="3837054" cy="274239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4B0FA58E-02C1-4E3C-AF09-CD23576F613A}"/>
              </a:ext>
            </a:extLst>
          </p:cNvPr>
          <p:cNvSpPr txBox="1"/>
          <p:nvPr/>
        </p:nvSpPr>
        <p:spPr>
          <a:xfrm>
            <a:off x="101757" y="6585240"/>
            <a:ext cx="72869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Ref: The Art of CPU-Pinning: Evaluating and Improving the Performance of Virtualization and Containerization Platforms (2006)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E49DB8CD-32FA-452D-94CF-5CC0E44951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20" b="12998"/>
          <a:stretch/>
        </p:blipFill>
        <p:spPr>
          <a:xfrm>
            <a:off x="5423825" y="3214556"/>
            <a:ext cx="2832415" cy="3155694"/>
          </a:xfrm>
          <a:prstGeom prst="rect">
            <a:avLst/>
          </a:prstGeom>
        </p:spPr>
      </p:pic>
      <p:graphicFrame>
        <p:nvGraphicFramePr>
          <p:cNvPr id="58" name="차트 57">
            <a:extLst>
              <a:ext uri="{FF2B5EF4-FFF2-40B4-BE49-F238E27FC236}">
                <a16:creationId xmlns:a16="http://schemas.microsoft.com/office/drawing/2014/main" id="{9F04CAE1-4288-4114-95A7-A7C288D380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7802589"/>
              </p:ext>
            </p:extLst>
          </p:nvPr>
        </p:nvGraphicFramePr>
        <p:xfrm>
          <a:off x="8328248" y="3243488"/>
          <a:ext cx="3528391" cy="20585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02E6545A-1F44-4112-A778-5A4BFB5F4FC4}"/>
              </a:ext>
            </a:extLst>
          </p:cNvPr>
          <p:cNvSpPr txBox="1"/>
          <p:nvPr/>
        </p:nvSpPr>
        <p:spPr>
          <a:xfrm>
            <a:off x="8328248" y="5314291"/>
            <a:ext cx="3528391" cy="984885"/>
          </a:xfrm>
          <a:prstGeom prst="rect">
            <a:avLst/>
          </a:prstGeom>
          <a:solidFill>
            <a:srgbClr val="FFCC0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ko-KR" sz="1200" dirty="0">
                <a:latin typeface="+mn-ea"/>
                <a:ea typeface="+mn-ea"/>
              </a:rPr>
              <a:t>YOLO v3 </a:t>
            </a:r>
            <a:r>
              <a:rPr lang="ko-KR" altLang="en-US" sz="1200" dirty="0">
                <a:latin typeface="+mn-ea"/>
                <a:ea typeface="+mn-ea"/>
              </a:rPr>
              <a:t>기반 </a:t>
            </a:r>
            <a:r>
              <a:rPr lang="en-US" altLang="ko-KR" sz="1200" dirty="0">
                <a:latin typeface="+mn-ea"/>
                <a:ea typeface="+mn-ea"/>
              </a:rPr>
              <a:t>Scooter.mp4</a:t>
            </a:r>
            <a:r>
              <a:rPr lang="ko-KR" altLang="en-US" sz="1200" dirty="0">
                <a:latin typeface="+mn-ea"/>
                <a:ea typeface="+mn-ea"/>
              </a:rPr>
              <a:t> 분석</a:t>
            </a:r>
            <a:r>
              <a:rPr lang="en-US" altLang="ko-KR" sz="1200" dirty="0">
                <a:latin typeface="+mn-ea"/>
                <a:ea typeface="+mn-ea"/>
              </a:rPr>
              <a:t> 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ko-KR" sz="1200" dirty="0">
                <a:latin typeface="+mn-ea"/>
                <a:ea typeface="+mn-ea"/>
              </a:rPr>
              <a:t>→ HD(1280*720), 14sec(30.481KB)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ko-KR" sz="1200" dirty="0">
                <a:latin typeface="+mn-ea"/>
                <a:ea typeface="+mn-ea"/>
              </a:rPr>
              <a:t>Sliding Window </a:t>
            </a:r>
            <a:r>
              <a:rPr lang="ko-KR" altLang="en-US" sz="1200" dirty="0">
                <a:latin typeface="+mn-ea"/>
                <a:ea typeface="+mn-ea"/>
              </a:rPr>
              <a:t>분석 속도 </a:t>
            </a:r>
            <a:r>
              <a:rPr lang="en-US" altLang="ko-KR" sz="1200" dirty="0">
                <a:latin typeface="+mn-ea"/>
                <a:ea typeface="+mn-ea"/>
              </a:rPr>
              <a:t>(1 FPS)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ko-KR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→ </a:t>
            </a:r>
            <a:r>
              <a:rPr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약 </a:t>
            </a:r>
            <a:r>
              <a:rPr lang="en-US" altLang="ko-KR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300% </a:t>
            </a:r>
            <a:r>
              <a:rPr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 향상</a:t>
            </a:r>
            <a:endParaRPr lang="en-US" altLang="ko-KR" sz="12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0CCB2D01-7B53-45B8-A85A-650695CA25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0655" y="5324435"/>
            <a:ext cx="1251345" cy="9848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136AEE-6C4B-4FE2-877E-B4FAEE9904C6}"/>
              </a:ext>
            </a:extLst>
          </p:cNvPr>
          <p:cNvSpPr txBox="1"/>
          <p:nvPr/>
        </p:nvSpPr>
        <p:spPr>
          <a:xfrm>
            <a:off x="1919536" y="6309320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나눔고딕" panose="020D0604000000000000" pitchFamily="50" charset="-127"/>
                <a:ea typeface="나눔고딕" panose="020D0604000000000000" pitchFamily="50" charset="-127"/>
              </a:rPr>
              <a:t>&lt;CPU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자원 선점 개념도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49FF54-9777-4D25-972C-34E2D8A9FDCE}"/>
              </a:ext>
            </a:extLst>
          </p:cNvPr>
          <p:cNvSpPr txBox="1"/>
          <p:nvPr/>
        </p:nvSpPr>
        <p:spPr>
          <a:xfrm>
            <a:off x="7757677" y="6309320"/>
            <a:ext cx="2874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&lt;CPU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자원선점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(Pinning)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테스트 결과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9843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28A0F72-49FB-4714-A622-FB382AEF6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데이터 처리 가속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-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자원선점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622181-677D-4EF1-B163-23B6D91F6203}"/>
              </a:ext>
            </a:extLst>
          </p:cNvPr>
          <p:cNvSpPr/>
          <p:nvPr/>
        </p:nvSpPr>
        <p:spPr>
          <a:xfrm>
            <a:off x="335360" y="1143415"/>
            <a:ext cx="11596945" cy="162008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328A270-CB94-40A4-BE93-6432BF261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2883421"/>
            <a:ext cx="5691821" cy="355276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A1C5886-B33E-45E0-B4B8-3FED60DEE5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257" y="3001370"/>
            <a:ext cx="4727813" cy="3331563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7F64CB1D-0795-451E-A81C-186EC30217C6}"/>
              </a:ext>
            </a:extLst>
          </p:cNvPr>
          <p:cNvSpPr txBox="1">
            <a:spLocks/>
          </p:cNvSpPr>
          <p:nvPr/>
        </p:nvSpPr>
        <p:spPr bwMode="auto">
          <a:xfrm>
            <a:off x="587212" y="1161649"/>
            <a:ext cx="11492656" cy="2123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  <a:defRPr sz="20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1pPr>
            <a:lvl2pPr marL="742950" indent="-28575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2pPr>
            <a:lvl3pPr marL="11430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3pPr>
            <a:lvl4pPr marL="16002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4pPr>
            <a:lvl5pPr marL="20574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토폴로지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(Topology)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인지형 자원 선점</a:t>
            </a: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lvl="1">
              <a:lnSpc>
                <a:spcPct val="110000"/>
              </a:lnSpc>
            </a:pP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대규모 지능형 서비스는 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CPU/GPU/NIC 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등 여러 장치 협업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, 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여러 개의 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AI 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모델 사용</a:t>
            </a: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lvl="1">
              <a:lnSpc>
                <a:spcPct val="110000"/>
              </a:lnSpc>
            </a:pP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ex) CCTV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와 같은 스트리밍 분석</a:t>
            </a: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lvl="1">
              <a:lnSpc>
                <a:spcPct val="110000"/>
              </a:lnSpc>
            </a:pP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이 때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, 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컴퓨팅 자원의 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Affinity 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확보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, Data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Copy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kumimoji="0" lang="en-US" altLang="ko-KR" b="1" spc="-5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↓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F70B68-5120-431B-B0F1-722946DA46CD}"/>
              </a:ext>
            </a:extLst>
          </p:cNvPr>
          <p:cNvSpPr txBox="1"/>
          <p:nvPr/>
        </p:nvSpPr>
        <p:spPr>
          <a:xfrm>
            <a:off x="1433677" y="6436184"/>
            <a:ext cx="3783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&lt;GS-Engine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토폴로지 인지형 컴퓨팅 자원 선점 기술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F16DB1-E7BB-4D72-BDF0-D1FC4A3073BC}"/>
              </a:ext>
            </a:extLst>
          </p:cNvPr>
          <p:cNvSpPr txBox="1"/>
          <p:nvPr/>
        </p:nvSpPr>
        <p:spPr>
          <a:xfrm>
            <a:off x="7536160" y="6436183"/>
            <a:ext cx="3888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자원 선점 기술 성능 시험에 활용한 자동차 분석 서비스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Shape 194">
            <a:extLst>
              <a:ext uri="{FF2B5EF4-FFF2-40B4-BE49-F238E27FC236}">
                <a16:creationId xmlns:a16="http://schemas.microsoft.com/office/drawing/2014/main" id="{7A52ADC0-7C8B-4ADD-AEE9-776EDEB00491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2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1672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28A0F72-49FB-4714-A622-FB382AEF6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데이터 처리 가속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-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자원선점</a:t>
            </a:r>
            <a:endParaRPr lang="ko-KR" altLang="en-US" dirty="0"/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2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622181-677D-4EF1-B163-23B6D91F6203}"/>
              </a:ext>
            </a:extLst>
          </p:cNvPr>
          <p:cNvSpPr/>
          <p:nvPr/>
        </p:nvSpPr>
        <p:spPr>
          <a:xfrm>
            <a:off x="335360" y="1143415"/>
            <a:ext cx="11596945" cy="227594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341852A-6979-47CA-B105-7384EE002AD6}"/>
              </a:ext>
            </a:extLst>
          </p:cNvPr>
          <p:cNvSpPr txBox="1">
            <a:spLocks/>
          </p:cNvSpPr>
          <p:nvPr/>
        </p:nvSpPr>
        <p:spPr bwMode="auto">
          <a:xfrm>
            <a:off x="587212" y="1161647"/>
            <a:ext cx="11492656" cy="289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  <a:defRPr sz="20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1pPr>
            <a:lvl2pPr marL="742950" indent="-28575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2pPr>
            <a:lvl3pPr marL="11430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3pPr>
            <a:lvl4pPr marL="16002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4pPr>
            <a:lvl5pPr marL="20574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자원 선점 성능 분석 서비스 개요</a:t>
            </a: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lvl="1">
              <a:lnSpc>
                <a:spcPct val="110000"/>
              </a:lnSpc>
            </a:pP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Data: FHD(1920*1080), 709 MB, 107,836 Frames</a:t>
            </a:r>
          </a:p>
          <a:p>
            <a:pPr lvl="1">
              <a:lnSpc>
                <a:spcPct val="110000"/>
              </a:lnSpc>
            </a:pP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Model: </a:t>
            </a:r>
            <a:r>
              <a:rPr kumimoji="0" lang="en-US" altLang="ko-KR" spc="-50" dirty="0" err="1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SSD_MobileNet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v2, </a:t>
            </a:r>
            <a:r>
              <a:rPr kumimoji="0" lang="en-US" altLang="ko-KR" spc="-50" dirty="0" err="1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LeNet-PReLU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, </a:t>
            </a:r>
            <a:r>
              <a:rPr kumimoji="0" lang="en-US" altLang="ko-KR" spc="-50" dirty="0" err="1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DeepSORT</a:t>
            </a: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>
              <a:lnSpc>
                <a:spcPct val="110000"/>
              </a:lnSpc>
            </a:pP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I/O Intensive Application 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경우</a:t>
            </a: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lvl="1">
              <a:lnSpc>
                <a:spcPct val="110000"/>
              </a:lnSpc>
            </a:pP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CPU 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자원 선점 시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,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kumimoji="0" lang="ko-KR" altLang="en-US" spc="-50" dirty="0" err="1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엣지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서비스 성능 향상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(</a:t>
            </a:r>
            <a:r>
              <a:rPr kumimoji="0" lang="en-US" altLang="ko-KR" spc="-5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3%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대용량 데이터 입력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, 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다중 모델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(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데이터 이동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)/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이종 자원 → </a:t>
            </a:r>
            <a:r>
              <a:rPr kumimoji="0" lang="en-US" altLang="ko-KR" b="1" spc="-5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PCIe </a:t>
            </a:r>
            <a:r>
              <a:rPr kumimoji="0" lang="ko-KR" altLang="en-US" b="1" spc="-5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공유자원 </a:t>
            </a:r>
            <a:r>
              <a:rPr kumimoji="0" lang="en-US" altLang="ko-KR" b="1" spc="-5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Bottleneck </a:t>
            </a:r>
            <a:r>
              <a:rPr kumimoji="0" lang="ko-KR" altLang="en-US" b="1" spc="-5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발생</a:t>
            </a:r>
            <a:endParaRPr kumimoji="0" lang="en-US" altLang="ko-KR" b="1" spc="-5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D4DD90E-76CD-401D-8E52-C4B846CCBD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568716"/>
              </p:ext>
            </p:extLst>
          </p:nvPr>
        </p:nvGraphicFramePr>
        <p:xfrm>
          <a:off x="551383" y="3962827"/>
          <a:ext cx="6244655" cy="1084140"/>
        </p:xfrm>
        <a:graphic>
          <a:graphicData uri="http://schemas.openxmlformats.org/drawingml/2006/table">
            <a:tbl>
              <a:tblPr firstRow="1">
                <a:tableStyleId>{8EC20E35-A176-4012-BC5E-935CFFF8708E}</a:tableStyleId>
              </a:tblPr>
              <a:tblGrid>
                <a:gridCol w="1554971">
                  <a:extLst>
                    <a:ext uri="{9D8B030D-6E8A-4147-A177-3AD203B41FA5}">
                      <a16:colId xmlns:a16="http://schemas.microsoft.com/office/drawing/2014/main" val="3334940071"/>
                    </a:ext>
                  </a:extLst>
                </a:gridCol>
                <a:gridCol w="1521701">
                  <a:extLst>
                    <a:ext uri="{9D8B030D-6E8A-4147-A177-3AD203B41FA5}">
                      <a16:colId xmlns:a16="http://schemas.microsoft.com/office/drawing/2014/main" val="2451739756"/>
                    </a:ext>
                  </a:extLst>
                </a:gridCol>
                <a:gridCol w="1696862">
                  <a:extLst>
                    <a:ext uri="{9D8B030D-6E8A-4147-A177-3AD203B41FA5}">
                      <a16:colId xmlns:a16="http://schemas.microsoft.com/office/drawing/2014/main" val="2126893352"/>
                    </a:ext>
                  </a:extLst>
                </a:gridCol>
                <a:gridCol w="1471121">
                  <a:extLst>
                    <a:ext uri="{9D8B030D-6E8A-4147-A177-3AD203B41FA5}">
                      <a16:colId xmlns:a16="http://schemas.microsoft.com/office/drawing/2014/main" val="2337074365"/>
                    </a:ext>
                  </a:extLst>
                </a:gridCol>
              </a:tblGrid>
              <a:tr h="332877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 CPUs-10GB MEM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40CPUs-120GB MEM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74CPUs-120GB MEM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14540149"/>
                  </a:ext>
                </a:extLst>
              </a:tr>
              <a:tr h="2433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Basic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89.1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85.24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88.72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83330114"/>
                  </a:ext>
                </a:extLst>
              </a:tr>
              <a:tr h="2608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CPU pinning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123.71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84.42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88.06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06028474"/>
                  </a:ext>
                </a:extLst>
              </a:tr>
              <a:tr h="247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Single NUMA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129.17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84.94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83.47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7854754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584FB2C-ADCD-4A6C-8E91-6B157296457B}"/>
              </a:ext>
            </a:extLst>
          </p:cNvPr>
          <p:cNvSpPr txBox="1"/>
          <p:nvPr/>
        </p:nvSpPr>
        <p:spPr>
          <a:xfrm>
            <a:off x="531171" y="3581694"/>
            <a:ext cx="3804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① 성능 실험 결과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(1 container, 1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노드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05D95A-B766-4EEE-88D1-DC1BA4683980}"/>
              </a:ext>
            </a:extLst>
          </p:cNvPr>
          <p:cNvSpPr txBox="1"/>
          <p:nvPr/>
        </p:nvSpPr>
        <p:spPr>
          <a:xfrm>
            <a:off x="530901" y="5227723"/>
            <a:ext cx="4708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② 성능 실험 결과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 container,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멀티 노드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B616C8B8-A015-4FEB-B758-FB1F85040B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537991"/>
              </p:ext>
            </p:extLst>
          </p:nvPr>
        </p:nvGraphicFramePr>
        <p:xfrm>
          <a:off x="551383" y="5534604"/>
          <a:ext cx="11173073" cy="793031"/>
        </p:xfrm>
        <a:graphic>
          <a:graphicData uri="http://schemas.openxmlformats.org/drawingml/2006/table">
            <a:tbl>
              <a:tblPr firstRow="1">
                <a:tableStyleId>{8EC20E35-A176-4012-BC5E-935CFFF8708E}</a:tableStyleId>
              </a:tblPr>
              <a:tblGrid>
                <a:gridCol w="1743267">
                  <a:extLst>
                    <a:ext uri="{9D8B030D-6E8A-4147-A177-3AD203B41FA5}">
                      <a16:colId xmlns:a16="http://schemas.microsoft.com/office/drawing/2014/main" val="4245633225"/>
                    </a:ext>
                  </a:extLst>
                </a:gridCol>
                <a:gridCol w="1444909">
                  <a:extLst>
                    <a:ext uri="{9D8B030D-6E8A-4147-A177-3AD203B41FA5}">
                      <a16:colId xmlns:a16="http://schemas.microsoft.com/office/drawing/2014/main" val="2623317891"/>
                    </a:ext>
                  </a:extLst>
                </a:gridCol>
                <a:gridCol w="1304265">
                  <a:extLst>
                    <a:ext uri="{9D8B030D-6E8A-4147-A177-3AD203B41FA5}">
                      <a16:colId xmlns:a16="http://schemas.microsoft.com/office/drawing/2014/main" val="3152022484"/>
                    </a:ext>
                  </a:extLst>
                </a:gridCol>
                <a:gridCol w="1183715">
                  <a:extLst>
                    <a:ext uri="{9D8B030D-6E8A-4147-A177-3AD203B41FA5}">
                      <a16:colId xmlns:a16="http://schemas.microsoft.com/office/drawing/2014/main" val="2553244872"/>
                    </a:ext>
                  </a:extLst>
                </a:gridCol>
                <a:gridCol w="2206419">
                  <a:extLst>
                    <a:ext uri="{9D8B030D-6E8A-4147-A177-3AD203B41FA5}">
                      <a16:colId xmlns:a16="http://schemas.microsoft.com/office/drawing/2014/main" val="1922641564"/>
                    </a:ext>
                  </a:extLst>
                </a:gridCol>
                <a:gridCol w="1766061">
                  <a:extLst>
                    <a:ext uri="{9D8B030D-6E8A-4147-A177-3AD203B41FA5}">
                      <a16:colId xmlns:a16="http://schemas.microsoft.com/office/drawing/2014/main" val="1977823896"/>
                    </a:ext>
                  </a:extLst>
                </a:gridCol>
                <a:gridCol w="1524437">
                  <a:extLst>
                    <a:ext uri="{9D8B030D-6E8A-4147-A177-3AD203B41FA5}">
                      <a16:colId xmlns:a16="http://schemas.microsoft.com/office/drawing/2014/main" val="4101436938"/>
                    </a:ext>
                  </a:extLst>
                </a:gridCol>
              </a:tblGrid>
              <a:tr h="341853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426" marR="7426" marT="74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1Node-1Pod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426" marR="7426" marT="74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1Node-2Pods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426" marR="7426" marT="74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2Nodes-2Pods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426" marR="7426" marT="74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2Nodes-2Pod(/w CPU Pinni</a:t>
                      </a:r>
                      <a:r>
                        <a:rPr lang="en-US" altLang="ko-KR" sz="11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</a:t>
                      </a:r>
                      <a:r>
                        <a:rPr lang="en-US" sz="11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426" marR="7426" marT="74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2Nodes-2Pod(</a:t>
                      </a:r>
                      <a:r>
                        <a:rPr lang="en-US" altLang="ko-KR" sz="11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148</a:t>
                      </a:r>
                      <a:r>
                        <a:rPr lang="en-US" sz="11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CPUs)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426" marR="7426" marT="74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2Nodes-2Pods(240GB)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426" marR="7426" marT="7426" marB="0" anchor="ctr"/>
                </a:tc>
                <a:extLst>
                  <a:ext uri="{0D108BD9-81ED-4DB2-BD59-A6C34878D82A}">
                    <a16:rowId xmlns:a16="http://schemas.microsoft.com/office/drawing/2014/main" val="2391092173"/>
                  </a:ext>
                </a:extLst>
              </a:tr>
              <a:tr h="4511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ana</a:t>
                      </a:r>
                      <a:r>
                        <a:rPr lang="en-US" altLang="ko-KR" sz="11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</a:t>
                      </a:r>
                      <a:r>
                        <a:rPr lang="en-US" sz="11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ysis time </a:t>
                      </a:r>
                      <a:r>
                        <a:rPr lang="en-US" altLang="ko-KR" sz="11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en-US" altLang="ko-KR" sz="1100" u="none" strike="noStrike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msec</a:t>
                      </a:r>
                      <a:r>
                        <a:rPr lang="en-US" altLang="ko-KR" sz="11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426" marR="7426" marT="74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88.72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426" marR="7426" marT="74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86.57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426" marR="7426" marT="74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97.16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426" marR="7426" marT="74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97.03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426" marR="7426" marT="74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98.9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426" marR="7426" marT="74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97.16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426" marR="7426" marT="7426" marB="0" anchor="ctr"/>
                </a:tc>
                <a:extLst>
                  <a:ext uri="{0D108BD9-81ED-4DB2-BD59-A6C34878D82A}">
                    <a16:rowId xmlns:a16="http://schemas.microsoft.com/office/drawing/2014/main" val="68330635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03950D27-C4B0-4C51-B000-E45CCB35C10C}"/>
              </a:ext>
            </a:extLst>
          </p:cNvPr>
          <p:cNvSpPr txBox="1"/>
          <p:nvPr/>
        </p:nvSpPr>
        <p:spPr>
          <a:xfrm>
            <a:off x="2927648" y="6536377"/>
            <a:ext cx="612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자동차 번호판 분석 서비스의 토폴로지 인지형 컴퓨팅 자원 선점 기반 성능 분석 결과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9D2F799-7D54-4A65-BFCA-EC106661EB32}"/>
              </a:ext>
            </a:extLst>
          </p:cNvPr>
          <p:cNvSpPr/>
          <p:nvPr/>
        </p:nvSpPr>
        <p:spPr>
          <a:xfrm>
            <a:off x="3647728" y="3888575"/>
            <a:ext cx="1591966" cy="1309266"/>
          </a:xfrm>
          <a:prstGeom prst="roundRect">
            <a:avLst>
              <a:gd name="adj" fmla="val 16672"/>
            </a:avLst>
          </a:prstGeom>
          <a:noFill/>
          <a:ln w="34925" cap="rnd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29B1A89-6D0B-46EC-A6DA-741110363CEE}"/>
              </a:ext>
            </a:extLst>
          </p:cNvPr>
          <p:cNvSpPr/>
          <p:nvPr/>
        </p:nvSpPr>
        <p:spPr>
          <a:xfrm>
            <a:off x="3791744" y="5487002"/>
            <a:ext cx="1152128" cy="928995"/>
          </a:xfrm>
          <a:prstGeom prst="roundRect">
            <a:avLst>
              <a:gd name="adj" fmla="val 16672"/>
            </a:avLst>
          </a:prstGeom>
          <a:noFill/>
          <a:ln w="34925" cap="rnd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339D18B-6B06-4695-AAE5-30D559D010D8}"/>
              </a:ext>
            </a:extLst>
          </p:cNvPr>
          <p:cNvSpPr/>
          <p:nvPr/>
        </p:nvSpPr>
        <p:spPr>
          <a:xfrm>
            <a:off x="5015880" y="5483081"/>
            <a:ext cx="6840760" cy="928995"/>
          </a:xfrm>
          <a:prstGeom prst="roundRect">
            <a:avLst>
              <a:gd name="adj" fmla="val 20284"/>
            </a:avLst>
          </a:prstGeom>
          <a:noFill/>
          <a:ln w="34925" cap="rnd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932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28A0F72-49FB-4714-A622-FB382AEF6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데이터 처리 가속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-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자원선점</a:t>
            </a:r>
            <a:endParaRPr lang="ko-KR" altLang="en-US" dirty="0"/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2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622181-677D-4EF1-B163-23B6D91F6203}"/>
              </a:ext>
            </a:extLst>
          </p:cNvPr>
          <p:cNvSpPr/>
          <p:nvPr/>
        </p:nvSpPr>
        <p:spPr>
          <a:xfrm>
            <a:off x="335360" y="1143415"/>
            <a:ext cx="11596945" cy="192554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341852A-6979-47CA-B105-7384EE002AD6}"/>
              </a:ext>
            </a:extLst>
          </p:cNvPr>
          <p:cNvSpPr txBox="1">
            <a:spLocks/>
          </p:cNvSpPr>
          <p:nvPr/>
        </p:nvSpPr>
        <p:spPr bwMode="auto">
          <a:xfrm>
            <a:off x="587212" y="1161649"/>
            <a:ext cx="11492656" cy="2657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  <a:defRPr sz="20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1pPr>
            <a:lvl2pPr marL="742950" indent="-28575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2pPr>
            <a:lvl3pPr marL="11430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3pPr>
            <a:lvl4pPr marL="16002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4pPr>
            <a:lvl5pPr marL="20574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데이터 처리 성능 향상 요소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: 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이종 자원 간의 데이터 이동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/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복사 감소</a:t>
            </a: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>
              <a:lnSpc>
                <a:spcPct val="110000"/>
              </a:lnSpc>
            </a:pP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Resource Distance Matrix</a:t>
            </a:r>
          </a:p>
          <a:p>
            <a:pPr lvl="1">
              <a:lnSpc>
                <a:spcPct val="110000"/>
              </a:lnSpc>
            </a:pP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Data 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전송 패스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(Path)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를 바탕으로 자원 할당</a:t>
            </a: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lvl="1">
              <a:lnSpc>
                <a:spcPct val="110000"/>
              </a:lnSpc>
            </a:pP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다중 지능형 서비스의 동시 실행을 위한 전송 패스의 이원화</a:t>
            </a: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lvl="1">
              <a:lnSpc>
                <a:spcPct val="110000"/>
              </a:lnSpc>
            </a:pPr>
            <a:r>
              <a:rPr kumimoji="0" lang="ko-KR" altLang="en-US" spc="-50" dirty="0" err="1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마이크로서비스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실행을 위한 자원 할당 알고리즘 활용</a:t>
            </a: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>
              <a:lnSpc>
                <a:spcPct val="110000"/>
              </a:lnSpc>
            </a:pP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8DD639B-3904-426E-82F6-3A8FA3818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255" y="3651538"/>
            <a:ext cx="4958697" cy="248412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5498144-BFC2-46C0-891E-80C4766B4AE7}"/>
              </a:ext>
            </a:extLst>
          </p:cNvPr>
          <p:cNvSpPr/>
          <p:nvPr/>
        </p:nvSpPr>
        <p:spPr>
          <a:xfrm>
            <a:off x="1271464" y="3435514"/>
            <a:ext cx="5544616" cy="2808312"/>
          </a:xfrm>
          <a:prstGeom prst="rect">
            <a:avLst/>
          </a:prstGeom>
          <a:noFill/>
          <a:ln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A3D207-8B6A-41D2-8F45-B21BD36F2FEB}"/>
              </a:ext>
            </a:extLst>
          </p:cNvPr>
          <p:cNvSpPr/>
          <p:nvPr/>
        </p:nvSpPr>
        <p:spPr>
          <a:xfrm>
            <a:off x="1271464" y="3239986"/>
            <a:ext cx="2016224" cy="2891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Path btw GPUs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대각선 줄무늬 24">
            <a:extLst>
              <a:ext uri="{FF2B5EF4-FFF2-40B4-BE49-F238E27FC236}">
                <a16:creationId xmlns:a16="http://schemas.microsoft.com/office/drawing/2014/main" id="{A1266805-5AA2-482B-8C11-E6F27588A315}"/>
              </a:ext>
            </a:extLst>
          </p:cNvPr>
          <p:cNvSpPr/>
          <p:nvPr/>
        </p:nvSpPr>
        <p:spPr>
          <a:xfrm rot="19029396">
            <a:off x="6992699" y="3724168"/>
            <a:ext cx="2078710" cy="2230825"/>
          </a:xfrm>
          <a:prstGeom prst="diagStripe">
            <a:avLst>
              <a:gd name="adj" fmla="val 21620"/>
            </a:avLst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926AB5-0DF8-4D97-8C74-931F9841AB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216" y="3140968"/>
            <a:ext cx="3168352" cy="32952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1F6525-16BE-4189-83C6-E60A6E379FC9}"/>
              </a:ext>
            </a:extLst>
          </p:cNvPr>
          <p:cNvSpPr txBox="1"/>
          <p:nvPr/>
        </p:nvSpPr>
        <p:spPr>
          <a:xfrm>
            <a:off x="2495600" y="6437176"/>
            <a:ext cx="3369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&lt;Resource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Distance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Matrix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분석 지점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3E5741-8CBA-4499-B60D-945200304DA8}"/>
              </a:ext>
            </a:extLst>
          </p:cNvPr>
          <p:cNvSpPr txBox="1"/>
          <p:nvPr/>
        </p:nvSpPr>
        <p:spPr>
          <a:xfrm>
            <a:off x="8328248" y="6436183"/>
            <a:ext cx="3024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&lt;Resource Distance Matrix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분석 결과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5771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28A0F72-49FB-4714-A622-FB382AEF6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데이터 전송 가속</a:t>
            </a:r>
            <a:endParaRPr lang="ko-KR" altLang="en-US" dirty="0"/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2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622181-677D-4EF1-B163-23B6D91F6203}"/>
              </a:ext>
            </a:extLst>
          </p:cNvPr>
          <p:cNvSpPr/>
          <p:nvPr/>
        </p:nvSpPr>
        <p:spPr>
          <a:xfrm>
            <a:off x="335360" y="1143415"/>
            <a:ext cx="11596945" cy="163751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341852A-6979-47CA-B105-7384EE002AD6}"/>
              </a:ext>
            </a:extLst>
          </p:cNvPr>
          <p:cNvSpPr txBox="1">
            <a:spLocks/>
          </p:cNvSpPr>
          <p:nvPr/>
        </p:nvSpPr>
        <p:spPr bwMode="auto">
          <a:xfrm>
            <a:off x="587212" y="1161649"/>
            <a:ext cx="11492656" cy="1835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  <a:defRPr sz="20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1pPr>
            <a:lvl2pPr marL="742950" indent="-28575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2pPr>
            <a:lvl3pPr marL="11430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3pPr>
            <a:lvl4pPr marL="16002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4pPr>
            <a:lvl5pPr marL="20574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장치 하드웨어 가상화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가속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기술 활용 데이터 전송 경로 이원화</a:t>
            </a: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10000"/>
              </a:lnSpc>
            </a:pP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컨테이너 내부 가상 네트워크 장치 추가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→ 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전송 패스 이원화</a:t>
            </a: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10000"/>
              </a:lnSpc>
            </a:pP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컨테이너에 가상 네트워크 장치 추가 시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장치 가속 기능 제공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(SR-IOV)</a:t>
            </a:r>
          </a:p>
          <a:p>
            <a:pPr lvl="1">
              <a:lnSpc>
                <a:spcPct val="110000"/>
              </a:lnSpc>
            </a:pP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컨테이너 내 애플리케이션의 고속 데이터 접근 기능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RDMA 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활용지원</a:t>
            </a: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5BF783-2800-4F44-97F0-D7133B63E6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3" y="3140969"/>
            <a:ext cx="9578772" cy="32232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52B53B-26F2-4D98-8829-B8C50D39A08D}"/>
              </a:ext>
            </a:extLst>
          </p:cNvPr>
          <p:cNvSpPr txBox="1"/>
          <p:nvPr/>
        </p:nvSpPr>
        <p:spPr>
          <a:xfrm>
            <a:off x="5879976" y="6427314"/>
            <a:ext cx="3168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전송 가속 기술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(②,③)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개념도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DA39BF4-B6C8-4596-AB89-2D18F4317C6D}"/>
              </a:ext>
            </a:extLst>
          </p:cNvPr>
          <p:cNvSpPr/>
          <p:nvPr/>
        </p:nvSpPr>
        <p:spPr>
          <a:xfrm>
            <a:off x="3719736" y="4149080"/>
            <a:ext cx="1080120" cy="720080"/>
          </a:xfrm>
          <a:prstGeom prst="roundRect">
            <a:avLst>
              <a:gd name="adj" fmla="val 22917"/>
            </a:avLst>
          </a:prstGeom>
          <a:noFill/>
          <a:ln w="34925" cap="rnd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DEE53CE-CDFD-485D-AAF8-27AF4DD74557}"/>
              </a:ext>
            </a:extLst>
          </p:cNvPr>
          <p:cNvSpPr/>
          <p:nvPr/>
        </p:nvSpPr>
        <p:spPr>
          <a:xfrm>
            <a:off x="276865" y="4425029"/>
            <a:ext cx="1585296" cy="1020195"/>
          </a:xfrm>
          <a:prstGeom prst="rect">
            <a:avLst/>
          </a:prstGeom>
          <a:solidFill>
            <a:schemeClr val="bg1"/>
          </a:solidFill>
          <a:ln>
            <a:solidFill>
              <a:srgbClr val="303B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 Placeholder 27">
            <a:extLst>
              <a:ext uri="{FF2B5EF4-FFF2-40B4-BE49-F238E27FC236}">
                <a16:creationId xmlns:a16="http://schemas.microsoft.com/office/drawing/2014/main" id="{C193D9E9-A6F7-453C-9198-D2B33EA2B4CF}"/>
              </a:ext>
            </a:extLst>
          </p:cNvPr>
          <p:cNvSpPr txBox="1">
            <a:spLocks/>
          </p:cNvSpPr>
          <p:nvPr/>
        </p:nvSpPr>
        <p:spPr>
          <a:xfrm>
            <a:off x="554185" y="4261807"/>
            <a:ext cx="987054" cy="326443"/>
          </a:xfrm>
          <a:prstGeom prst="rect">
            <a:avLst/>
          </a:prstGeom>
          <a:solidFill>
            <a:srgbClr val="313C4E"/>
          </a:solidFill>
        </p:spPr>
        <p:txBody>
          <a:bodyPr lIns="91440" tIns="91440"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0" dirty="0"/>
              <a:t>Problem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D3C7101-7A85-4846-9920-4A2AB73AF6E1}"/>
              </a:ext>
            </a:extLst>
          </p:cNvPr>
          <p:cNvSpPr/>
          <p:nvPr/>
        </p:nvSpPr>
        <p:spPr>
          <a:xfrm>
            <a:off x="166335" y="4641054"/>
            <a:ext cx="1806355" cy="71327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Ubuntu Mono"/>
              </a:rPr>
              <a:t>하나의 네트워크가 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  <a:cs typeface="Ubuntu Mono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Ubuntu Mono"/>
              </a:rPr>
              <a:t>다른 목적으로 공유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Ubuntu Mono"/>
              </a:rPr>
              <a:t>(Bottleneck)</a:t>
            </a:r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DF66C79D-3CC4-4A3E-B028-651E2D7EE2E9}"/>
              </a:ext>
            </a:extLst>
          </p:cNvPr>
          <p:cNvCxnSpPr>
            <a:cxnSpLocks/>
            <a:stCxn id="32" idx="1"/>
            <a:endCxn id="35" idx="3"/>
          </p:cNvCxnSpPr>
          <p:nvPr/>
        </p:nvCxnSpPr>
        <p:spPr>
          <a:xfrm rot="10800000" flipV="1">
            <a:off x="1862162" y="4509119"/>
            <a:ext cx="1857575" cy="426007"/>
          </a:xfrm>
          <a:prstGeom prst="bentConnector3">
            <a:avLst>
              <a:gd name="adj1" fmla="val 2135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724970E0-3900-42F0-969E-AE72E47DD13A}"/>
              </a:ext>
            </a:extLst>
          </p:cNvPr>
          <p:cNvSpPr/>
          <p:nvPr/>
        </p:nvSpPr>
        <p:spPr>
          <a:xfrm>
            <a:off x="8184232" y="2996953"/>
            <a:ext cx="3895636" cy="3367224"/>
          </a:xfrm>
          <a:prstGeom prst="roundRect">
            <a:avLst>
              <a:gd name="adj" fmla="val 13568"/>
            </a:avLst>
          </a:prstGeom>
          <a:noFill/>
          <a:ln w="34925" cap="rnd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820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"/>
          <a:stretch/>
        </p:blipFill>
        <p:spPr>
          <a:xfrm>
            <a:off x="-1" y="-11700"/>
            <a:ext cx="12192000" cy="16535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4475966-50BD-4913-9071-3AB1747864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652"/>
          <a:stretch/>
        </p:blipFill>
        <p:spPr>
          <a:xfrm>
            <a:off x="9130182" y="2044280"/>
            <a:ext cx="1537820" cy="159119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BEFB63F-1710-4AE7-95BF-5CDE85185845}"/>
              </a:ext>
            </a:extLst>
          </p:cNvPr>
          <p:cNvSpPr/>
          <p:nvPr/>
        </p:nvSpPr>
        <p:spPr>
          <a:xfrm>
            <a:off x="1115343" y="1660188"/>
            <a:ext cx="11076656" cy="1408772"/>
          </a:xfrm>
          <a:prstGeom prst="rect">
            <a:avLst/>
          </a:prstGeom>
          <a:solidFill>
            <a:srgbClr val="2F3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4400" b="1" dirty="0">
                <a:solidFill>
                  <a:schemeClr val="bg1"/>
                </a:solidFill>
                <a:latin typeface="+mj-ea"/>
              </a:rPr>
              <a:t>실행 환경 최적화 기술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BDCB9AA-E73E-4796-9B76-7660CBA089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35652" b="58400"/>
          <a:stretch/>
        </p:blipFill>
        <p:spPr>
          <a:xfrm>
            <a:off x="9480376" y="1882527"/>
            <a:ext cx="2711623" cy="1167181"/>
          </a:xfrm>
          <a:prstGeom prst="rect">
            <a:avLst/>
          </a:prstGeom>
        </p:spPr>
      </p:pic>
      <p:sp>
        <p:nvSpPr>
          <p:cNvPr id="13" name="Shape 194">
            <a:extLst>
              <a:ext uri="{FF2B5EF4-FFF2-40B4-BE49-F238E27FC236}">
                <a16:creationId xmlns:a16="http://schemas.microsoft.com/office/drawing/2014/main" id="{3057A703-4327-4A1B-879D-8C9F9C5D198A}"/>
              </a:ext>
            </a:extLst>
          </p:cNvPr>
          <p:cNvSpPr txBox="1"/>
          <p:nvPr/>
        </p:nvSpPr>
        <p:spPr>
          <a:xfrm>
            <a:off x="107504" y="1941978"/>
            <a:ext cx="803920" cy="838950"/>
          </a:xfrm>
          <a:prstGeom prst="round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spcBef>
                <a:spcPts val="0"/>
              </a:spcBef>
              <a:buSzPct val="25000"/>
            </a:pPr>
            <a:r>
              <a:rPr lang="en-US" altLang="ko-KR" sz="9600" dirty="0">
                <a:solidFill>
                  <a:srgbClr val="2F3A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Ⅲ</a:t>
            </a:r>
            <a:endParaRPr lang="ko-KR" altLang="en-US" sz="9600" dirty="0">
              <a:solidFill>
                <a:srgbClr val="2F3A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2487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실행환경 최적화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-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실행 인터페이스</a:t>
            </a:r>
            <a:endParaRPr lang="ko-KR" altLang="en-US" dirty="0"/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3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622181-677D-4EF1-B163-23B6D91F6203}"/>
              </a:ext>
            </a:extLst>
          </p:cNvPr>
          <p:cNvSpPr/>
          <p:nvPr/>
        </p:nvSpPr>
        <p:spPr>
          <a:xfrm>
            <a:off x="335360" y="1143415"/>
            <a:ext cx="11596945" cy="221357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341852A-6979-47CA-B105-7384EE002AD6}"/>
              </a:ext>
            </a:extLst>
          </p:cNvPr>
          <p:cNvSpPr txBox="1">
            <a:spLocks/>
          </p:cNvSpPr>
          <p:nvPr/>
        </p:nvSpPr>
        <p:spPr bwMode="auto">
          <a:xfrm>
            <a:off x="587212" y="1161648"/>
            <a:ext cx="11492656" cy="2771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  <a:defRPr sz="20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1pPr>
            <a:lvl2pPr marL="742950" indent="-28575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2pPr>
            <a:lvl3pPr marL="11430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3pPr>
            <a:lvl4pPr marL="16002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4pPr>
            <a:lvl5pPr marL="20574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 실행 및 가속 자원 구성 편의 제공을 위한 인터페이스 제공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(RESTful API)</a:t>
            </a:r>
          </a:p>
          <a:p>
            <a:pPr lvl="1">
              <a:lnSpc>
                <a:spcPct val="110000"/>
              </a:lnSpc>
            </a:pP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하드웨어 가속 자원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(GPU, ASIC, FPGA) 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구성 및 관리 기능</a:t>
            </a: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10000"/>
              </a:lnSpc>
            </a:pP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컴퓨팅 자원 선점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토폴로지 매니저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전송 패스 이원화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다중 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NIC, SR-IOV) 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자원 구성 및 관리 기능</a:t>
            </a: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10000"/>
              </a:lnSpc>
            </a:pPr>
            <a:r>
              <a:rPr kumimoji="0" lang="ko-KR" altLang="en-US" spc="-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마이크로서비스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기반 서비스 메시 구성 기능</a:t>
            </a: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10000"/>
              </a:lnSpc>
            </a:pP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공용 데이터 처리용 공유 스토리지 자원 구성 및 관리 기능</a:t>
            </a: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D7F975D5-7E75-42C4-957B-9F4684EA0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253" y="3334543"/>
            <a:ext cx="9361040" cy="3426045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2EA5ABF2-1C7A-41B7-9D66-FA4E690AED5E}"/>
              </a:ext>
            </a:extLst>
          </p:cNvPr>
          <p:cNvSpPr txBox="1"/>
          <p:nvPr/>
        </p:nvSpPr>
        <p:spPr>
          <a:xfrm>
            <a:off x="1271464" y="6503358"/>
            <a:ext cx="3168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&lt;GS-Engine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기반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API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구성도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9340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실행환경 최적화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-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서비스 스키마</a:t>
            </a:r>
            <a:endParaRPr lang="ko-KR" altLang="en-US" dirty="0"/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3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622181-677D-4EF1-B163-23B6D91F6203}"/>
              </a:ext>
            </a:extLst>
          </p:cNvPr>
          <p:cNvSpPr/>
          <p:nvPr/>
        </p:nvSpPr>
        <p:spPr>
          <a:xfrm>
            <a:off x="335360" y="1143415"/>
            <a:ext cx="11596945" cy="1600502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341852A-6979-47CA-B105-7384EE002AD6}"/>
              </a:ext>
            </a:extLst>
          </p:cNvPr>
          <p:cNvSpPr txBox="1">
            <a:spLocks/>
          </p:cNvSpPr>
          <p:nvPr/>
        </p:nvSpPr>
        <p:spPr bwMode="auto">
          <a:xfrm>
            <a:off x="587212" y="1161648"/>
            <a:ext cx="11492656" cy="2051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  <a:defRPr sz="20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1pPr>
            <a:lvl2pPr marL="742950" indent="-28575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2pPr>
            <a:lvl3pPr marL="11430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3pPr>
            <a:lvl4pPr marL="16002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4pPr>
            <a:lvl5pPr marL="20574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처리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전송 가속 관련 서비스 스키마 구성 → 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Acceleration</a:t>
            </a:r>
          </a:p>
          <a:p>
            <a:pPr>
              <a:lnSpc>
                <a:spcPct val="110000"/>
              </a:lnSpc>
            </a:pP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지능형 서비스의 자원 할당 방법</a:t>
            </a: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10000"/>
              </a:lnSpc>
            </a:pP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CPU: Hyper-thread 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단위 할당 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(Integer 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단위 요청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할당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CPU-GPU 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자원 간 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Topology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인지는 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Best-effort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로 수행</a:t>
            </a: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DF993D82-397A-470E-8569-F9B0C9F4C76B}"/>
              </a:ext>
            </a:extLst>
          </p:cNvPr>
          <p:cNvSpPr/>
          <p:nvPr/>
        </p:nvSpPr>
        <p:spPr>
          <a:xfrm>
            <a:off x="683568" y="2978292"/>
            <a:ext cx="3838575" cy="313884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rgbClr val="E06C75"/>
                </a:solidFill>
                <a:latin typeface="Consolas" panose="020B0609020204030204" pitchFamily="49" charset="0"/>
              </a:rPr>
              <a:t>spec</a:t>
            </a:r>
            <a:r>
              <a:rPr lang="en-US" altLang="ko-KR" sz="1050" dirty="0">
                <a:solidFill>
                  <a:srgbClr val="ABB2BF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050" dirty="0">
                <a:solidFill>
                  <a:srgbClr val="ABB2B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050" dirty="0">
                <a:solidFill>
                  <a:srgbClr val="E06C75"/>
                </a:solidFill>
                <a:latin typeface="Consolas" panose="020B0609020204030204" pitchFamily="49" charset="0"/>
              </a:rPr>
              <a:t>containers</a:t>
            </a:r>
            <a:r>
              <a:rPr lang="en-US" altLang="ko-KR" sz="1050" dirty="0">
                <a:solidFill>
                  <a:srgbClr val="ABB2BF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050" dirty="0">
                <a:solidFill>
                  <a:srgbClr val="ABB2BF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050" dirty="0">
                <a:solidFill>
                  <a:srgbClr val="D19A66"/>
                </a:solidFill>
                <a:latin typeface="Consolas" panose="020B0609020204030204" pitchFamily="49" charset="0"/>
              </a:rPr>
              <a:t>...</a:t>
            </a:r>
            <a:endParaRPr lang="en-US" altLang="ko-KR" sz="1050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ABB2BF"/>
                </a:solidFill>
                <a:latin typeface="Consolas" panose="020B0609020204030204" pitchFamily="49" charset="0"/>
              </a:rPr>
              <a:t>    - </a:t>
            </a:r>
            <a:r>
              <a:rPr lang="en-US" altLang="ko-KR" sz="1050" dirty="0">
                <a:solidFill>
                  <a:srgbClr val="E06C75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50" dirty="0">
                <a:solidFill>
                  <a:srgbClr val="ABB2BF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50" dirty="0">
                <a:solidFill>
                  <a:srgbClr val="98C379"/>
                </a:solidFill>
                <a:latin typeface="Consolas" panose="020B0609020204030204" pitchFamily="49" charset="0"/>
              </a:rPr>
              <a:t>app</a:t>
            </a:r>
            <a:endParaRPr lang="en-US" altLang="ko-KR" sz="1050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ABB2BF"/>
                </a:solidFill>
                <a:latin typeface="Consolas" panose="020B0609020204030204" pitchFamily="49" charset="0"/>
              </a:rPr>
              <a:t>      </a:t>
            </a:r>
            <a:r>
              <a:rPr lang="en-US" altLang="ko-KR" sz="1050" dirty="0">
                <a:solidFill>
                  <a:srgbClr val="E06C75"/>
                </a:solidFill>
                <a:latin typeface="Consolas" panose="020B0609020204030204" pitchFamily="49" charset="0"/>
              </a:rPr>
              <a:t>resources</a:t>
            </a:r>
            <a:r>
              <a:rPr lang="en-US" altLang="ko-KR" sz="1050" dirty="0">
                <a:solidFill>
                  <a:srgbClr val="ABB2BF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050" dirty="0">
                <a:solidFill>
                  <a:srgbClr val="ABB2B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050" dirty="0">
                <a:solidFill>
                  <a:srgbClr val="E06C75"/>
                </a:solidFill>
                <a:latin typeface="Consolas" panose="020B0609020204030204" pitchFamily="49" charset="0"/>
              </a:rPr>
              <a:t>requests</a:t>
            </a:r>
            <a:r>
              <a:rPr lang="en-US" altLang="ko-KR" sz="1050" dirty="0">
                <a:solidFill>
                  <a:srgbClr val="ABB2BF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050" dirty="0">
                <a:solidFill>
                  <a:srgbClr val="ABB2BF"/>
                </a:solidFill>
                <a:latin typeface="Consolas" panose="020B0609020204030204" pitchFamily="49" charset="0"/>
              </a:rPr>
              <a:t>          </a:t>
            </a:r>
            <a:r>
              <a:rPr lang="en-US" altLang="ko-KR" sz="1050" dirty="0">
                <a:solidFill>
                  <a:srgbClr val="E06C75"/>
                </a:solidFill>
                <a:latin typeface="Consolas" panose="020B0609020204030204" pitchFamily="49" charset="0"/>
              </a:rPr>
              <a:t>memory</a:t>
            </a:r>
            <a:r>
              <a:rPr lang="en-US" altLang="ko-KR" sz="1050" dirty="0">
                <a:solidFill>
                  <a:srgbClr val="ABB2BF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50" dirty="0">
                <a:solidFill>
                  <a:srgbClr val="98C379"/>
                </a:solidFill>
                <a:latin typeface="Consolas" panose="020B0609020204030204" pitchFamily="49" charset="0"/>
              </a:rPr>
              <a:t>"50Mi"</a:t>
            </a:r>
            <a:endParaRPr lang="en-US" altLang="ko-KR" sz="1050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ABB2BF"/>
                </a:solidFill>
                <a:latin typeface="Consolas" panose="020B0609020204030204" pitchFamily="49" charset="0"/>
              </a:rPr>
              <a:t>          </a:t>
            </a:r>
            <a:r>
              <a:rPr lang="en-US" altLang="ko-KR" sz="1050" dirty="0" err="1">
                <a:solidFill>
                  <a:srgbClr val="E06C75"/>
                </a:solidFill>
                <a:latin typeface="Consolas" panose="020B0609020204030204" pitchFamily="49" charset="0"/>
              </a:rPr>
              <a:t>cpu</a:t>
            </a:r>
            <a:r>
              <a:rPr lang="en-US" altLang="ko-KR" sz="1050" dirty="0">
                <a:solidFill>
                  <a:srgbClr val="ABB2BF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50" dirty="0">
                <a:solidFill>
                  <a:srgbClr val="98C379"/>
                </a:solidFill>
                <a:latin typeface="Consolas" panose="020B0609020204030204" pitchFamily="49" charset="0"/>
              </a:rPr>
              <a:t>"250m"</a:t>
            </a:r>
            <a:endParaRPr lang="en-US" altLang="ko-KR" sz="1050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ABB2B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050" dirty="0">
                <a:solidFill>
                  <a:srgbClr val="E06C75"/>
                </a:solidFill>
                <a:latin typeface="Consolas" panose="020B0609020204030204" pitchFamily="49" charset="0"/>
              </a:rPr>
              <a:t>limits</a:t>
            </a:r>
            <a:r>
              <a:rPr lang="en-US" altLang="ko-KR" sz="1050" dirty="0">
                <a:solidFill>
                  <a:srgbClr val="ABB2BF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050" dirty="0">
                <a:solidFill>
                  <a:srgbClr val="ABB2BF"/>
                </a:solidFill>
                <a:latin typeface="Consolas" panose="020B0609020204030204" pitchFamily="49" charset="0"/>
              </a:rPr>
              <a:t>          </a:t>
            </a:r>
            <a:r>
              <a:rPr lang="en-US" altLang="ko-KR" sz="1050" dirty="0">
                <a:solidFill>
                  <a:srgbClr val="E06C75"/>
                </a:solidFill>
                <a:latin typeface="Consolas" panose="020B0609020204030204" pitchFamily="49" charset="0"/>
              </a:rPr>
              <a:t>memory</a:t>
            </a:r>
            <a:r>
              <a:rPr lang="en-US" altLang="ko-KR" sz="1050" dirty="0">
                <a:solidFill>
                  <a:srgbClr val="ABB2BF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50" dirty="0">
                <a:solidFill>
                  <a:srgbClr val="98C379"/>
                </a:solidFill>
                <a:latin typeface="Consolas" panose="020B0609020204030204" pitchFamily="49" charset="0"/>
              </a:rPr>
              <a:t>"100Mi"</a:t>
            </a:r>
            <a:endParaRPr lang="en-US" altLang="ko-KR" sz="1050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ABB2BF"/>
                </a:solidFill>
                <a:latin typeface="Consolas" panose="020B0609020204030204" pitchFamily="49" charset="0"/>
              </a:rPr>
              <a:t>          </a:t>
            </a:r>
            <a:r>
              <a:rPr lang="en-US" altLang="ko-KR" sz="1050" dirty="0" err="1">
                <a:solidFill>
                  <a:srgbClr val="E06C75"/>
                </a:solidFill>
                <a:latin typeface="Consolas" panose="020B0609020204030204" pitchFamily="49" charset="0"/>
              </a:rPr>
              <a:t>cpu</a:t>
            </a:r>
            <a:r>
              <a:rPr lang="en-US" altLang="ko-KR" sz="1050" dirty="0">
                <a:solidFill>
                  <a:srgbClr val="ABB2BF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50" dirty="0">
                <a:solidFill>
                  <a:srgbClr val="98C379"/>
                </a:solidFill>
                <a:latin typeface="Consolas" panose="020B0609020204030204" pitchFamily="49" charset="0"/>
              </a:rPr>
              <a:t>"500m"</a:t>
            </a:r>
            <a:endParaRPr lang="en-US" altLang="ko-KR" sz="1050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ABB2BF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050" dirty="0">
                <a:solidFill>
                  <a:srgbClr val="E06C75"/>
                </a:solidFill>
                <a:latin typeface="Consolas" panose="020B0609020204030204" pitchFamily="49" charset="0"/>
              </a:rPr>
              <a:t>Acceleration</a:t>
            </a:r>
            <a:r>
              <a:rPr lang="en-US" altLang="ko-KR" sz="1050" dirty="0">
                <a:solidFill>
                  <a:srgbClr val="ABB2BF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050" dirty="0">
                <a:solidFill>
                  <a:srgbClr val="ABB2BF"/>
                </a:solidFill>
                <a:latin typeface="Consolas" panose="020B0609020204030204" pitchFamily="49" charset="0"/>
              </a:rPr>
              <a:t>          </a:t>
            </a:r>
            <a:r>
              <a:rPr lang="en-US" altLang="ko-KR" sz="1050" dirty="0" err="1">
                <a:solidFill>
                  <a:srgbClr val="E06C75"/>
                </a:solidFill>
                <a:latin typeface="Consolas" panose="020B0609020204030204" pitchFamily="49" charset="0"/>
              </a:rPr>
              <a:t>topologyAware</a:t>
            </a:r>
            <a:r>
              <a:rPr lang="en-US" altLang="ko-KR" sz="1050" dirty="0">
                <a:solidFill>
                  <a:srgbClr val="ABB2BF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50" dirty="0">
                <a:solidFill>
                  <a:srgbClr val="D19A66"/>
                </a:solidFill>
                <a:latin typeface="Consolas" panose="020B0609020204030204" pitchFamily="49" charset="0"/>
              </a:rPr>
              <a:t>true</a:t>
            </a:r>
            <a:endParaRPr lang="en-US" altLang="ko-KR" sz="1050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ABB2BF"/>
                </a:solidFill>
                <a:latin typeface="Consolas" panose="020B0609020204030204" pitchFamily="49" charset="0"/>
              </a:rPr>
              <a:t>          </a:t>
            </a:r>
            <a:r>
              <a:rPr lang="en-US" altLang="ko-KR" sz="1050" dirty="0">
                <a:solidFill>
                  <a:srgbClr val="E06C75"/>
                </a:solidFill>
                <a:latin typeface="Consolas" panose="020B0609020204030204" pitchFamily="49" charset="0"/>
              </a:rPr>
              <a:t>communication</a:t>
            </a:r>
            <a:r>
              <a:rPr lang="en-US" altLang="ko-KR" sz="1050" dirty="0">
                <a:solidFill>
                  <a:srgbClr val="ABB2BF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50" dirty="0">
                <a:solidFill>
                  <a:srgbClr val="98C379"/>
                </a:solidFill>
                <a:latin typeface="Consolas" panose="020B0609020204030204" pitchFamily="49" charset="0"/>
              </a:rPr>
              <a:t>'["SRIOV", "RDMA"]'</a:t>
            </a:r>
            <a:endParaRPr lang="en-US" altLang="ko-KR" sz="1050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ABB2BF"/>
                </a:solidFill>
                <a:latin typeface="Consolas" panose="020B0609020204030204" pitchFamily="49" charset="0"/>
              </a:rPr>
              <a:t>          </a:t>
            </a:r>
            <a:r>
              <a:rPr lang="en-US" altLang="ko-KR" sz="1050" dirty="0">
                <a:solidFill>
                  <a:srgbClr val="E06C75"/>
                </a:solidFill>
                <a:latin typeface="Consolas" panose="020B0609020204030204" pitchFamily="49" charset="0"/>
              </a:rPr>
              <a:t>compute</a:t>
            </a:r>
            <a:r>
              <a:rPr lang="en-US" altLang="ko-KR" sz="1050" dirty="0">
                <a:solidFill>
                  <a:srgbClr val="ABB2BF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50" dirty="0">
                <a:solidFill>
                  <a:srgbClr val="98C379"/>
                </a:solidFill>
                <a:latin typeface="Consolas" panose="020B0609020204030204" pitchFamily="49" charset="0"/>
              </a:rPr>
              <a:t>'["GPU, FPGA, AIX..."]’</a:t>
            </a:r>
            <a:r>
              <a:rPr lang="en-US" altLang="ko-KR" sz="1050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050" dirty="0">
                <a:solidFill>
                  <a:srgbClr val="E06C75"/>
                </a:solidFill>
                <a:latin typeface="Consolas" panose="020B0609020204030204" pitchFamily="49" charset="0"/>
              </a:rPr>
              <a:t>      Volumes</a:t>
            </a:r>
            <a:r>
              <a:rPr lang="en-US" altLang="ko-KR" sz="1050" dirty="0">
                <a:solidFill>
                  <a:srgbClr val="ABB2BF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050" dirty="0">
                <a:solidFill>
                  <a:srgbClr val="ABB2BF"/>
                </a:solidFill>
                <a:latin typeface="Consolas" panose="020B0609020204030204" pitchFamily="49" charset="0"/>
              </a:rPr>
              <a:t>      - </a:t>
            </a:r>
            <a:r>
              <a:rPr lang="en-US" altLang="ko-KR" sz="1050" dirty="0">
                <a:solidFill>
                  <a:srgbClr val="E06C75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50" dirty="0">
                <a:solidFill>
                  <a:srgbClr val="ABB2BF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050" dirty="0" err="1">
                <a:solidFill>
                  <a:srgbClr val="98C379"/>
                </a:solidFill>
                <a:latin typeface="Consolas" panose="020B0609020204030204" pitchFamily="49" charset="0"/>
              </a:rPr>
              <a:t>gedgevolume</a:t>
            </a:r>
            <a:endParaRPr lang="en-US" altLang="ko-KR" sz="1050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endParaRPr lang="en-US" altLang="ko-KR" sz="1050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pPr algn="ctr"/>
            <a:endParaRPr lang="ko-KR" altLang="en-US" sz="1050" dirty="0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54393015-9A64-4BDC-AA8A-86F81F3C5362}"/>
              </a:ext>
            </a:extLst>
          </p:cNvPr>
          <p:cNvSpPr/>
          <p:nvPr/>
        </p:nvSpPr>
        <p:spPr>
          <a:xfrm>
            <a:off x="1082205" y="4820997"/>
            <a:ext cx="3194957" cy="1000246"/>
          </a:xfrm>
          <a:prstGeom prst="roundRect">
            <a:avLst>
              <a:gd name="adj" fmla="val 12730"/>
            </a:avLst>
          </a:prstGeom>
          <a:noFill/>
          <a:ln w="28575" cap="rnd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76BEDAE3-CAEF-4B95-8503-A1F518B534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B17D345-9074-4278-A0A2-7E0E56555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916" y="3311424"/>
            <a:ext cx="2901364" cy="281224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0E1E5C7-FF3E-4AC3-A046-9C20885FB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962"/>
          <a:stretch/>
        </p:blipFill>
        <p:spPr>
          <a:xfrm>
            <a:off x="8832304" y="3311424"/>
            <a:ext cx="3131760" cy="28122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508F9A-6860-479D-9221-83A4EC34CCD7}"/>
              </a:ext>
            </a:extLst>
          </p:cNvPr>
          <p:cNvSpPr txBox="1"/>
          <p:nvPr/>
        </p:nvSpPr>
        <p:spPr>
          <a:xfrm>
            <a:off x="5702772" y="2960590"/>
            <a:ext cx="1761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① 자원 선점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F1E943-6D0C-4E01-8C97-489C54CE0618}"/>
              </a:ext>
            </a:extLst>
          </p:cNvPr>
          <p:cNvSpPr txBox="1"/>
          <p:nvPr/>
        </p:nvSpPr>
        <p:spPr>
          <a:xfrm>
            <a:off x="8757013" y="2964620"/>
            <a:ext cx="1761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② 자원 선점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B59B084-C94E-4C6C-AD3A-ACFC18755514}"/>
              </a:ext>
            </a:extLst>
          </p:cNvPr>
          <p:cNvSpPr/>
          <p:nvPr/>
        </p:nvSpPr>
        <p:spPr>
          <a:xfrm>
            <a:off x="1343472" y="4608205"/>
            <a:ext cx="1152128" cy="196112"/>
          </a:xfrm>
          <a:prstGeom prst="roundRect">
            <a:avLst>
              <a:gd name="adj" fmla="val 22917"/>
            </a:avLst>
          </a:prstGeom>
          <a:noFill/>
          <a:ln w="31750" cap="rnd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D5D69B3-840D-4BCE-9E25-ECDA196B6E35}"/>
              </a:ext>
            </a:extLst>
          </p:cNvPr>
          <p:cNvSpPr/>
          <p:nvPr/>
        </p:nvSpPr>
        <p:spPr>
          <a:xfrm>
            <a:off x="5702772" y="4941168"/>
            <a:ext cx="5805660" cy="360040"/>
          </a:xfrm>
          <a:prstGeom prst="roundRect">
            <a:avLst>
              <a:gd name="adj" fmla="val 22917"/>
            </a:avLst>
          </a:prstGeom>
          <a:noFill/>
          <a:ln w="31750" cap="rnd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A0641793-E0F0-407A-ACCD-E19233B9B405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2495600" y="4706261"/>
            <a:ext cx="3207172" cy="414927"/>
          </a:xfrm>
          <a:prstGeom prst="bentConnector3">
            <a:avLst>
              <a:gd name="adj1" fmla="val 76610"/>
            </a:avLst>
          </a:prstGeom>
          <a:ln w="28575" cap="rnd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4EF8452-4CA3-41A3-9FAF-25CEA53923D4}"/>
              </a:ext>
            </a:extLst>
          </p:cNvPr>
          <p:cNvSpPr txBox="1"/>
          <p:nvPr/>
        </p:nvSpPr>
        <p:spPr>
          <a:xfrm>
            <a:off x="601241" y="6351516"/>
            <a:ext cx="4054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&lt;GS-Engine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처리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전송 가속 서비스 스키마 구성 예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0F2CE7-8C3A-49DE-85B2-C33E1CB006F1}"/>
              </a:ext>
            </a:extLst>
          </p:cNvPr>
          <p:cNvSpPr txBox="1"/>
          <p:nvPr/>
        </p:nvSpPr>
        <p:spPr>
          <a:xfrm>
            <a:off x="6528048" y="6351516"/>
            <a:ext cx="4968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&lt;CPU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자원 선점 유무에 따른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컨테이너 관리 플랫폼의 자원 정보 비교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3462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실행환경 최적화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-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서비스 스키마</a:t>
            </a:r>
            <a:endParaRPr lang="ko-KR" altLang="en-US" dirty="0"/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3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622181-677D-4EF1-B163-23B6D91F6203}"/>
              </a:ext>
            </a:extLst>
          </p:cNvPr>
          <p:cNvSpPr/>
          <p:nvPr/>
        </p:nvSpPr>
        <p:spPr>
          <a:xfrm>
            <a:off x="335360" y="1143415"/>
            <a:ext cx="11596945" cy="192554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341852A-6979-47CA-B105-7384EE002AD6}"/>
              </a:ext>
            </a:extLst>
          </p:cNvPr>
          <p:cNvSpPr txBox="1">
            <a:spLocks/>
          </p:cNvSpPr>
          <p:nvPr/>
        </p:nvSpPr>
        <p:spPr bwMode="auto">
          <a:xfrm>
            <a:off x="587212" y="1161648"/>
            <a:ext cx="11492656" cy="2771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  <a:defRPr sz="20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1pPr>
            <a:lvl2pPr marL="742950" indent="-28575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2pPr>
            <a:lvl3pPr marL="11430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3pPr>
            <a:lvl4pPr marL="16002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4pPr>
            <a:lvl5pPr marL="20574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컨테이너 관리 플랫폼의 서비스 스키마 단순화 → </a:t>
            </a:r>
            <a:r>
              <a:rPr kumimoji="0" lang="ko-KR" altLang="en-US" spc="-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엣지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서비스를 위한 기능 추출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추가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최적화</a:t>
            </a: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10000"/>
              </a:lnSpc>
            </a:pP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마이크로 서비스 스키마 지원</a:t>
            </a: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10000"/>
              </a:lnSpc>
            </a:pP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Service Template : 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여러 마이크로 서비스 응용 정의서에서 공통으로 사용하는 부분</a:t>
            </a: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10000"/>
              </a:lnSpc>
            </a:pP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Service Mesh: 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단일 목적 서비스를 제공하는 마이크로 서비스의 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K8s-Service 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들의 집합</a:t>
            </a: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10000"/>
              </a:lnSpc>
            </a:pP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Service Mesh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K8s-Service 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들 중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외부에 노출 시키는 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내부 호출용 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Service 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구분</a:t>
            </a: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10000"/>
              </a:lnSpc>
            </a:pP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6384098-B0B7-4589-880A-2B3547129C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00"/>
          <a:stretch/>
        </p:blipFill>
        <p:spPr>
          <a:xfrm>
            <a:off x="2055921" y="3162394"/>
            <a:ext cx="8080157" cy="3273790"/>
          </a:xfrm>
          <a:prstGeom prst="rect">
            <a:avLst/>
          </a:prstGeom>
        </p:spPr>
      </p:pic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A4179C7F-F83E-4ECA-A4CE-13D10207C7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71B6C9-FB21-48D4-9892-F4844BC5852E}"/>
              </a:ext>
            </a:extLst>
          </p:cNvPr>
          <p:cNvSpPr txBox="1"/>
          <p:nvPr/>
        </p:nvSpPr>
        <p:spPr>
          <a:xfrm>
            <a:off x="4749364" y="6529617"/>
            <a:ext cx="3168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&lt;GS-Engine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마이크로서비스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스키마 설정 예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0365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ED9CD01B-A5A7-45DC-8414-B7FAF59A8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0" y="4092485"/>
            <a:ext cx="2272595" cy="22824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실행환경 최적화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-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성능 시험 도구</a:t>
            </a:r>
            <a:endParaRPr lang="ko-KR" altLang="en-US" dirty="0"/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3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622181-677D-4EF1-B163-23B6D91F6203}"/>
              </a:ext>
            </a:extLst>
          </p:cNvPr>
          <p:cNvSpPr/>
          <p:nvPr/>
        </p:nvSpPr>
        <p:spPr>
          <a:xfrm>
            <a:off x="335360" y="1143415"/>
            <a:ext cx="11596945" cy="159547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341852A-6979-47CA-B105-7384EE002AD6}"/>
              </a:ext>
            </a:extLst>
          </p:cNvPr>
          <p:cNvSpPr txBox="1">
            <a:spLocks/>
          </p:cNvSpPr>
          <p:nvPr/>
        </p:nvSpPr>
        <p:spPr bwMode="auto">
          <a:xfrm>
            <a:off x="587212" y="1161648"/>
            <a:ext cx="11492656" cy="2588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  <a:defRPr sz="20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1pPr>
            <a:lvl2pPr marL="742950" indent="-28575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2pPr>
            <a:lvl3pPr marL="11430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3pPr>
            <a:lvl4pPr marL="16002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4pPr>
            <a:lvl5pPr marL="20574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처리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전송 가속 기능 시험 도구 제공</a:t>
            </a: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10000"/>
              </a:lnSpc>
            </a:pP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이종의 네트워크 전송 가속 패스 구성 지원</a:t>
            </a: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10000"/>
              </a:lnSpc>
            </a:pPr>
            <a:r>
              <a:rPr kumimoji="0" lang="ko-KR" altLang="en-US" spc="-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모놀리식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마이크로 서비스 배포 및 트래픽 확인 기능 제공</a:t>
            </a: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10000"/>
              </a:lnSpc>
            </a:pP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설정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자원 생성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 정의 단순화</a:t>
            </a: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BF9C3309-B87F-4FE8-9E7D-8DA92A8BB7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AB1F644-8146-46A1-9A71-37F6A6B91B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"/>
          <a:stretch/>
        </p:blipFill>
        <p:spPr>
          <a:xfrm>
            <a:off x="497710" y="3835641"/>
            <a:ext cx="2416438" cy="17739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11C0EDF-11AA-4F30-B002-BE0BF1462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80" y="5038585"/>
            <a:ext cx="2805910" cy="13500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32AD7E1-D2E5-466A-903F-228D6BE06152}"/>
              </a:ext>
            </a:extLst>
          </p:cNvPr>
          <p:cNvSpPr/>
          <p:nvPr/>
        </p:nvSpPr>
        <p:spPr>
          <a:xfrm>
            <a:off x="1647774" y="2882844"/>
            <a:ext cx="1512168" cy="28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K8s </a:t>
            </a:r>
            <a:r>
              <a:rPr lang="en-US" altLang="ko-KR" sz="11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Configmap</a:t>
            </a:r>
            <a:endParaRPr lang="ko-KR" altLang="en-US" sz="11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4688F4F-35F3-4EC9-86A6-0EC4F7020AD1}"/>
              </a:ext>
            </a:extLst>
          </p:cNvPr>
          <p:cNvSpPr/>
          <p:nvPr/>
        </p:nvSpPr>
        <p:spPr>
          <a:xfrm>
            <a:off x="3928027" y="2882844"/>
            <a:ext cx="1512168" cy="28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CNI Plugin</a:t>
            </a:r>
            <a:endParaRPr lang="ko-KR" altLang="en-US" sz="11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46F0B33-CB8B-488F-A745-4D91D31DCA30}"/>
              </a:ext>
            </a:extLst>
          </p:cNvPr>
          <p:cNvSpPr/>
          <p:nvPr/>
        </p:nvSpPr>
        <p:spPr>
          <a:xfrm>
            <a:off x="6208280" y="2882844"/>
            <a:ext cx="1512168" cy="28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K8s Network CRD</a:t>
            </a:r>
            <a:endParaRPr lang="ko-KR" altLang="en-US" sz="11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5B738D-115E-48CB-BEA7-2E8E83EE31C9}"/>
              </a:ext>
            </a:extLst>
          </p:cNvPr>
          <p:cNvSpPr/>
          <p:nvPr/>
        </p:nvSpPr>
        <p:spPr>
          <a:xfrm>
            <a:off x="8488534" y="2882844"/>
            <a:ext cx="1512168" cy="28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K8s Pod</a:t>
            </a:r>
            <a:endParaRPr lang="ko-KR" altLang="en-US" sz="11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846FF9A-F055-465F-92ED-D4A7C543CCDA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3159942" y="3026844"/>
            <a:ext cx="7680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FB9843A-6719-47AF-9451-F12574F7DC63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5440195" y="3026844"/>
            <a:ext cx="7680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EEBFE84-7DB7-460E-A261-F0684500DA14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7720448" y="3026844"/>
            <a:ext cx="7680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른쪽 중괄호 23">
            <a:extLst>
              <a:ext uri="{FF2B5EF4-FFF2-40B4-BE49-F238E27FC236}">
                <a16:creationId xmlns:a16="http://schemas.microsoft.com/office/drawing/2014/main" id="{26768ED2-5B57-4EB1-BB92-64F98D5BAC04}"/>
              </a:ext>
            </a:extLst>
          </p:cNvPr>
          <p:cNvSpPr/>
          <p:nvPr/>
        </p:nvSpPr>
        <p:spPr>
          <a:xfrm rot="5400000">
            <a:off x="5576599" y="347214"/>
            <a:ext cx="397718" cy="6113692"/>
          </a:xfrm>
          <a:prstGeom prst="rightBrace">
            <a:avLst>
              <a:gd name="adj1" fmla="val 37239"/>
              <a:gd name="adj2" fmla="val 90584"/>
            </a:avLst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AAAB2FA-5449-4C80-9290-EF61B9272A4F}"/>
              </a:ext>
            </a:extLst>
          </p:cNvPr>
          <p:cNvGrpSpPr/>
          <p:nvPr/>
        </p:nvGrpSpPr>
        <p:grpSpPr>
          <a:xfrm>
            <a:off x="6320970" y="3501294"/>
            <a:ext cx="5625731" cy="2787470"/>
            <a:chOff x="5733853" y="3523616"/>
            <a:chExt cx="4362358" cy="202368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FC46036-366C-48C4-971A-06BE08577A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685"/>
            <a:stretch/>
          </p:blipFill>
          <p:spPr>
            <a:xfrm>
              <a:off x="5735960" y="3523616"/>
              <a:ext cx="4360251" cy="76948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6A2391B-B741-435F-ADFD-C8A3C1D2B5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778" b="20219"/>
            <a:stretch/>
          </p:blipFill>
          <p:spPr>
            <a:xfrm>
              <a:off x="5733853" y="4293096"/>
              <a:ext cx="4360251" cy="1254207"/>
            </a:xfrm>
            <a:prstGeom prst="rect">
              <a:avLst/>
            </a:prstGeom>
          </p:spPr>
        </p:pic>
      </p:grp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6B4579E-9687-463E-A015-42FB6A524D11}"/>
              </a:ext>
            </a:extLst>
          </p:cNvPr>
          <p:cNvCxnSpPr/>
          <p:nvPr/>
        </p:nvCxnSpPr>
        <p:spPr>
          <a:xfrm>
            <a:off x="5663952" y="5038585"/>
            <a:ext cx="50405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924A244-6582-45EB-872E-01347E4B2235}"/>
              </a:ext>
            </a:extLst>
          </p:cNvPr>
          <p:cNvSpPr txBox="1"/>
          <p:nvPr/>
        </p:nvSpPr>
        <p:spPr>
          <a:xfrm>
            <a:off x="1487361" y="6480246"/>
            <a:ext cx="3168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전송 가속 네트워크 설정 예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B2AC3C-2DF0-465E-823F-F5805F0BB518}"/>
              </a:ext>
            </a:extLst>
          </p:cNvPr>
          <p:cNvSpPr txBox="1"/>
          <p:nvPr/>
        </p:nvSpPr>
        <p:spPr>
          <a:xfrm>
            <a:off x="7392144" y="6480246"/>
            <a:ext cx="3024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전송 가속 네트워크 설정 단순화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012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2891D53-BEF6-43A0-AED8-938D601F9BC5}"/>
              </a:ext>
            </a:extLst>
          </p:cNvPr>
          <p:cNvGrpSpPr/>
          <p:nvPr/>
        </p:nvGrpSpPr>
        <p:grpSpPr>
          <a:xfrm>
            <a:off x="0" y="2353292"/>
            <a:ext cx="12192000" cy="4503626"/>
            <a:chOff x="0" y="2353292"/>
            <a:chExt cx="12192000" cy="450362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25EA2B0-9A31-41D3-9C30-E1CA91416F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rcRect l="29389" t="50546" r="728"/>
            <a:stretch/>
          </p:blipFill>
          <p:spPr>
            <a:xfrm>
              <a:off x="0" y="2393738"/>
              <a:ext cx="12192000" cy="446318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D24A714-523E-48E3-A49C-528C5E90D9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0" t="2803" r="54388" b="8696"/>
            <a:stretch/>
          </p:blipFill>
          <p:spPr>
            <a:xfrm>
              <a:off x="8754786" y="2353292"/>
              <a:ext cx="1913214" cy="2443861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47628" y="671513"/>
            <a:ext cx="7463172" cy="544103"/>
          </a:xfrm>
        </p:spPr>
        <p:txBody>
          <a:bodyPr>
            <a:noAutofit/>
          </a:bodyPr>
          <a:lstStyle/>
          <a:p>
            <a:pPr algn="l"/>
            <a:r>
              <a:rPr lang="ko-KR" altLang="en-US" sz="2700" dirty="0"/>
              <a:t>목차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B0C15469-4A7D-4265-B2B9-69A89AF9E6F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"/>
          <a:stretch/>
        </p:blipFill>
        <p:spPr>
          <a:xfrm>
            <a:off x="0" y="0"/>
            <a:ext cx="12192000" cy="1653540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22952E43-C987-4392-B6E3-1FD862C46C68}"/>
              </a:ext>
            </a:extLst>
          </p:cNvPr>
          <p:cNvGrpSpPr/>
          <p:nvPr/>
        </p:nvGrpSpPr>
        <p:grpSpPr>
          <a:xfrm>
            <a:off x="695400" y="674125"/>
            <a:ext cx="10873208" cy="1026683"/>
            <a:chOff x="-574602" y="619489"/>
            <a:chExt cx="10873208" cy="1026683"/>
          </a:xfrm>
        </p:grpSpPr>
        <p:sp>
          <p:nvSpPr>
            <p:cNvPr id="48" name="Shape 193">
              <a:extLst>
                <a:ext uri="{FF2B5EF4-FFF2-40B4-BE49-F238E27FC236}">
                  <a16:creationId xmlns:a16="http://schemas.microsoft.com/office/drawing/2014/main" id="{4DCDB8AB-701E-4D02-84D8-0EE1D0F535AD}"/>
                </a:ext>
              </a:extLst>
            </p:cNvPr>
            <p:cNvSpPr/>
            <p:nvPr/>
          </p:nvSpPr>
          <p:spPr>
            <a:xfrm>
              <a:off x="-574602" y="619489"/>
              <a:ext cx="417646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lvl="0">
                <a:buSzPct val="25000"/>
              </a:pPr>
              <a:r>
                <a:rPr lang="en-US" altLang="ko-KR" sz="6600" dirty="0">
                  <a:solidFill>
                    <a:srgbClr val="323E50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Arial"/>
                </a:rPr>
                <a:t>C</a:t>
              </a:r>
              <a:r>
                <a:rPr lang="en-US" altLang="ko-KR" sz="5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Arial"/>
                </a:rPr>
                <a:t>ontents</a:t>
              </a:r>
              <a:endParaRPr lang="ko-KR" altLang="en-US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Arial"/>
              </a:endParaRP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179C7048-ECA8-4E81-9E38-B44AD52062F8}"/>
                </a:ext>
              </a:extLst>
            </p:cNvPr>
            <p:cNvCxnSpPr>
              <a:cxnSpLocks/>
            </p:cNvCxnSpPr>
            <p:nvPr/>
          </p:nvCxnSpPr>
          <p:spPr>
            <a:xfrm>
              <a:off x="-430586" y="1646172"/>
              <a:ext cx="10729192" cy="0"/>
            </a:xfrm>
            <a:prstGeom prst="line">
              <a:avLst/>
            </a:prstGeom>
            <a:ln w="349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Shape 194">
            <a:extLst>
              <a:ext uri="{FF2B5EF4-FFF2-40B4-BE49-F238E27FC236}">
                <a16:creationId xmlns:a16="http://schemas.microsoft.com/office/drawing/2014/main" id="{2C37E5D3-4A8B-463E-85FA-E909CAF7AC40}"/>
              </a:ext>
            </a:extLst>
          </p:cNvPr>
          <p:cNvSpPr txBox="1"/>
          <p:nvPr/>
        </p:nvSpPr>
        <p:spPr>
          <a:xfrm>
            <a:off x="849778" y="2852936"/>
            <a:ext cx="680853" cy="6568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4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Ⅰ</a:t>
            </a:r>
            <a:endParaRPr lang="ko-KR" altLang="en-US" sz="48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Shape 194">
            <a:extLst>
              <a:ext uri="{FF2B5EF4-FFF2-40B4-BE49-F238E27FC236}">
                <a16:creationId xmlns:a16="http://schemas.microsoft.com/office/drawing/2014/main" id="{8A48F08F-4051-4D42-887D-FF005EA1024D}"/>
              </a:ext>
            </a:extLst>
          </p:cNvPr>
          <p:cNvSpPr txBox="1"/>
          <p:nvPr/>
        </p:nvSpPr>
        <p:spPr>
          <a:xfrm>
            <a:off x="839415" y="4716371"/>
            <a:ext cx="680853" cy="6568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4800" dirty="0">
                <a:solidFill>
                  <a:srgbClr val="2B476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Ⅲ</a:t>
            </a:r>
            <a:endParaRPr lang="ko-KR" altLang="en-US" sz="4800" b="1" dirty="0">
              <a:solidFill>
                <a:srgbClr val="2B476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Shape 193">
            <a:extLst>
              <a:ext uri="{FF2B5EF4-FFF2-40B4-BE49-F238E27FC236}">
                <a16:creationId xmlns:a16="http://schemas.microsoft.com/office/drawing/2014/main" id="{C54E085B-339F-45E8-B77E-4FFB698E28F8}"/>
              </a:ext>
            </a:extLst>
          </p:cNvPr>
          <p:cNvSpPr/>
          <p:nvPr/>
        </p:nvSpPr>
        <p:spPr>
          <a:xfrm>
            <a:off x="1922022" y="4767794"/>
            <a:ext cx="8491872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vl="0">
              <a:buSzPct val="25000"/>
            </a:pPr>
            <a:r>
              <a: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rPr>
              <a:t>실행 환경 최적화 기술</a:t>
            </a:r>
          </a:p>
        </p:txBody>
      </p:sp>
      <p:sp>
        <p:nvSpPr>
          <p:cNvPr id="27" name="Shape 193">
            <a:extLst>
              <a:ext uri="{FF2B5EF4-FFF2-40B4-BE49-F238E27FC236}">
                <a16:creationId xmlns:a16="http://schemas.microsoft.com/office/drawing/2014/main" id="{61561AF2-854A-45B1-814C-B2AE578872B0}"/>
              </a:ext>
            </a:extLst>
          </p:cNvPr>
          <p:cNvSpPr/>
          <p:nvPr/>
        </p:nvSpPr>
        <p:spPr>
          <a:xfrm>
            <a:off x="1924608" y="2904359"/>
            <a:ext cx="10076048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vl="0">
              <a:buSzPct val="25000"/>
            </a:pPr>
            <a:r>
              <a:rPr lang="en-US" altLang="ko-KR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rPr>
              <a:t>GS-Engine </a:t>
            </a:r>
            <a:r>
              <a: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rPr>
              <a:t>개요</a:t>
            </a:r>
          </a:p>
        </p:txBody>
      </p:sp>
      <p:sp>
        <p:nvSpPr>
          <p:cNvPr id="14" name="Shape 194">
            <a:extLst>
              <a:ext uri="{FF2B5EF4-FFF2-40B4-BE49-F238E27FC236}">
                <a16:creationId xmlns:a16="http://schemas.microsoft.com/office/drawing/2014/main" id="{30B38E5A-B930-42FC-B03F-299956C248D1}"/>
              </a:ext>
            </a:extLst>
          </p:cNvPr>
          <p:cNvSpPr txBox="1"/>
          <p:nvPr/>
        </p:nvSpPr>
        <p:spPr>
          <a:xfrm>
            <a:off x="849778" y="3747909"/>
            <a:ext cx="680853" cy="6568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4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Ⅱ</a:t>
            </a:r>
            <a:endParaRPr lang="ko-KR" altLang="en-US" sz="48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Shape 193">
            <a:extLst>
              <a:ext uri="{FF2B5EF4-FFF2-40B4-BE49-F238E27FC236}">
                <a16:creationId xmlns:a16="http://schemas.microsoft.com/office/drawing/2014/main" id="{1316910A-29CE-4594-833B-9B627A20EB12}"/>
              </a:ext>
            </a:extLst>
          </p:cNvPr>
          <p:cNvSpPr/>
          <p:nvPr/>
        </p:nvSpPr>
        <p:spPr>
          <a:xfrm>
            <a:off x="1924608" y="3799332"/>
            <a:ext cx="10076048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vl="0">
              <a:buSzPct val="25000"/>
            </a:pPr>
            <a:r>
              <a: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rPr>
              <a:t>데이터 처리</a:t>
            </a:r>
            <a:r>
              <a:rPr lang="en-US" altLang="ko-KR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rPr>
              <a:t>/</a:t>
            </a:r>
            <a:r>
              <a: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rPr>
              <a:t>전송 가속 기술</a:t>
            </a:r>
          </a:p>
        </p:txBody>
      </p:sp>
      <p:sp>
        <p:nvSpPr>
          <p:cNvPr id="16" name="Shape 194">
            <a:extLst>
              <a:ext uri="{FF2B5EF4-FFF2-40B4-BE49-F238E27FC236}">
                <a16:creationId xmlns:a16="http://schemas.microsoft.com/office/drawing/2014/main" id="{78B3F534-6A66-49AA-BB20-7E17213C879A}"/>
              </a:ext>
            </a:extLst>
          </p:cNvPr>
          <p:cNvSpPr txBox="1"/>
          <p:nvPr/>
        </p:nvSpPr>
        <p:spPr>
          <a:xfrm>
            <a:off x="847192" y="5684115"/>
            <a:ext cx="680853" cy="6568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4800" dirty="0">
                <a:solidFill>
                  <a:srgbClr val="2B476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Ⅳ</a:t>
            </a:r>
            <a:endParaRPr lang="ko-KR" altLang="en-US" sz="4800" b="1" dirty="0">
              <a:solidFill>
                <a:srgbClr val="2B476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Shape 193">
            <a:extLst>
              <a:ext uri="{FF2B5EF4-FFF2-40B4-BE49-F238E27FC236}">
                <a16:creationId xmlns:a16="http://schemas.microsoft.com/office/drawing/2014/main" id="{72BA529D-8D4E-45FB-AEA8-DA998AE2FCBB}"/>
              </a:ext>
            </a:extLst>
          </p:cNvPr>
          <p:cNvSpPr/>
          <p:nvPr/>
        </p:nvSpPr>
        <p:spPr>
          <a:xfrm>
            <a:off x="1922022" y="5735538"/>
            <a:ext cx="10076048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vl="0">
              <a:buSzPct val="25000"/>
            </a:pPr>
            <a:r>
              <a:rPr lang="en-US" altLang="ko-KR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rPr>
              <a:t>GS-Engine </a:t>
            </a:r>
            <a:r>
              <a: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rPr>
              <a:t>기술 적용 서비스</a:t>
            </a:r>
          </a:p>
        </p:txBody>
      </p:sp>
    </p:spTree>
    <p:extLst>
      <p:ext uri="{BB962C8B-B14F-4D97-AF65-F5344CB8AC3E}">
        <p14:creationId xmlns:p14="http://schemas.microsoft.com/office/powerpoint/2010/main" val="1694365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실행환경 최적화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-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성능 시험 도구</a:t>
            </a:r>
            <a:endParaRPr lang="ko-KR" altLang="en-US" dirty="0"/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3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622181-677D-4EF1-B163-23B6D91F6203}"/>
              </a:ext>
            </a:extLst>
          </p:cNvPr>
          <p:cNvSpPr/>
          <p:nvPr/>
        </p:nvSpPr>
        <p:spPr>
          <a:xfrm>
            <a:off x="335360" y="1143415"/>
            <a:ext cx="11596945" cy="159547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341852A-6979-47CA-B105-7384EE002AD6}"/>
              </a:ext>
            </a:extLst>
          </p:cNvPr>
          <p:cNvSpPr txBox="1">
            <a:spLocks/>
          </p:cNvSpPr>
          <p:nvPr/>
        </p:nvSpPr>
        <p:spPr bwMode="auto">
          <a:xfrm>
            <a:off x="587212" y="1161648"/>
            <a:ext cx="11492656" cy="2588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  <a:defRPr sz="20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1pPr>
            <a:lvl2pPr marL="742950" indent="-28575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2pPr>
            <a:lvl3pPr marL="11430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3pPr>
            <a:lvl4pPr marL="16002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4pPr>
            <a:lvl5pPr marL="20574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처리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전송 가속 기능 시험 도구 제공</a:t>
            </a: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10000"/>
              </a:lnSpc>
            </a:pP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이종의 네트워크 전송 가속 패스 구성 지원</a:t>
            </a: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10000"/>
              </a:lnSpc>
            </a:pPr>
            <a:r>
              <a:rPr kumimoji="0" lang="ko-KR" altLang="en-US" spc="-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모놀리식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마이크로 서비스 배포 및 트래픽 확인 기능 제공</a:t>
            </a: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10000"/>
              </a:lnSpc>
            </a:pP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설정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자원 생성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 정의 단순화</a:t>
            </a: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BF9C3309-B87F-4FE8-9E7D-8DA92A8BB7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4EDC50-300D-40CC-BFE4-FE952061D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3250332"/>
            <a:ext cx="5058056" cy="287101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DF29E33-B32C-4ADD-8518-0C4EF87DBC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293" y="1840509"/>
            <a:ext cx="5210495" cy="4280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2070C50-1964-48FA-9714-C3B098EEB2E0}"/>
              </a:ext>
            </a:extLst>
          </p:cNvPr>
          <p:cNvSpPr txBox="1"/>
          <p:nvPr/>
        </p:nvSpPr>
        <p:spPr>
          <a:xfrm>
            <a:off x="4367808" y="6480246"/>
            <a:ext cx="5616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&lt;GS-Engine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데이터 처리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전송 가속 기능 시험 도구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017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"/>
          <a:stretch/>
        </p:blipFill>
        <p:spPr>
          <a:xfrm>
            <a:off x="-1" y="-11700"/>
            <a:ext cx="12192000" cy="16535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4475966-50BD-4913-9071-3AB1747864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652"/>
          <a:stretch/>
        </p:blipFill>
        <p:spPr>
          <a:xfrm>
            <a:off x="9130182" y="2044280"/>
            <a:ext cx="1537820" cy="159119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BEFB63F-1710-4AE7-95BF-5CDE85185845}"/>
              </a:ext>
            </a:extLst>
          </p:cNvPr>
          <p:cNvSpPr/>
          <p:nvPr/>
        </p:nvSpPr>
        <p:spPr>
          <a:xfrm>
            <a:off x="1115343" y="1660188"/>
            <a:ext cx="11076656" cy="1408772"/>
          </a:xfrm>
          <a:prstGeom prst="rect">
            <a:avLst/>
          </a:prstGeom>
          <a:solidFill>
            <a:srgbClr val="2F3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en-US" altLang="ko-KR" sz="4400" b="1" dirty="0">
                <a:solidFill>
                  <a:schemeClr val="bg1"/>
                </a:solidFill>
                <a:latin typeface="+mj-ea"/>
              </a:rPr>
              <a:t>GS-Engine </a:t>
            </a:r>
            <a:r>
              <a:rPr lang="ko-KR" altLang="en-US" sz="4400" b="1" dirty="0">
                <a:solidFill>
                  <a:schemeClr val="bg1"/>
                </a:solidFill>
                <a:latin typeface="+mj-ea"/>
              </a:rPr>
              <a:t>기술 적용 서비스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BDCB9AA-E73E-4796-9B76-7660CBA089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35652" b="58400"/>
          <a:stretch/>
        </p:blipFill>
        <p:spPr>
          <a:xfrm>
            <a:off x="9480376" y="1882527"/>
            <a:ext cx="2711623" cy="1167181"/>
          </a:xfrm>
          <a:prstGeom prst="rect">
            <a:avLst/>
          </a:prstGeom>
        </p:spPr>
      </p:pic>
      <p:sp>
        <p:nvSpPr>
          <p:cNvPr id="13" name="Shape 194">
            <a:extLst>
              <a:ext uri="{FF2B5EF4-FFF2-40B4-BE49-F238E27FC236}">
                <a16:creationId xmlns:a16="http://schemas.microsoft.com/office/drawing/2014/main" id="{3057A703-4327-4A1B-879D-8C9F9C5D198A}"/>
              </a:ext>
            </a:extLst>
          </p:cNvPr>
          <p:cNvSpPr txBox="1"/>
          <p:nvPr/>
        </p:nvSpPr>
        <p:spPr>
          <a:xfrm>
            <a:off x="107504" y="1941978"/>
            <a:ext cx="803920" cy="838950"/>
          </a:xfrm>
          <a:prstGeom prst="round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spcBef>
                <a:spcPts val="0"/>
              </a:spcBef>
              <a:buSzPct val="25000"/>
            </a:pPr>
            <a:r>
              <a:rPr lang="en-US" altLang="ko-KR" sz="9600" dirty="0">
                <a:solidFill>
                  <a:srgbClr val="2F3A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Ⅳ</a:t>
            </a:r>
            <a:endParaRPr lang="ko-KR" altLang="en-US" sz="9600" dirty="0">
              <a:solidFill>
                <a:srgbClr val="2F3A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6873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실행가속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SW/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인프라 기술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-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테스트베드 </a:t>
            </a:r>
            <a:endParaRPr lang="ko-KR" altLang="en-US" dirty="0"/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4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622181-677D-4EF1-B163-23B6D91F6203}"/>
              </a:ext>
            </a:extLst>
          </p:cNvPr>
          <p:cNvSpPr/>
          <p:nvPr/>
        </p:nvSpPr>
        <p:spPr>
          <a:xfrm>
            <a:off x="335360" y="1143414"/>
            <a:ext cx="11596945" cy="228558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341852A-6979-47CA-B105-7384EE002AD6}"/>
              </a:ext>
            </a:extLst>
          </p:cNvPr>
          <p:cNvSpPr txBox="1">
            <a:spLocks/>
          </p:cNvSpPr>
          <p:nvPr/>
        </p:nvSpPr>
        <p:spPr bwMode="auto">
          <a:xfrm>
            <a:off x="587212" y="1161648"/>
            <a:ext cx="11492656" cy="2577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  <a:defRPr sz="20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1pPr>
            <a:lvl2pPr marL="742950" indent="-28575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2pPr>
            <a:lvl3pPr marL="11430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3pPr>
            <a:lvl4pPr marL="16002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4pPr>
            <a:lvl5pPr marL="20574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지역별 테스트베드 구성</a:t>
            </a: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10000"/>
              </a:lnSpc>
            </a:pP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상용 네트워크 망 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서울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동작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), 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고양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일산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5G </a:t>
            </a:r>
            <a:r>
              <a:rPr kumimoji="0" lang="ko-KR" altLang="en-US" spc="-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오픈테스트랩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성남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판교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), 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대전</a:t>
            </a: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10000"/>
              </a:lnSpc>
            </a:pP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전송 가속을 위한 데이터 이원화 지원 네트워크 망 구성</a:t>
            </a: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10000"/>
              </a:lnSpc>
            </a:pP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장치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(2ea), 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개별 장치 별 포트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(2ea)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활용 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VLAN 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구분</a:t>
            </a: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10000"/>
              </a:lnSpc>
            </a:pP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개별 </a:t>
            </a:r>
            <a:r>
              <a:rPr kumimoji="0" lang="ko-KR" altLang="en-US" spc="-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노드별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네트워크 장치 가상화 및 가속 기능 설정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서비스에 활용</a:t>
            </a: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10000"/>
              </a:lnSpc>
            </a:pP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B66F14-1923-4685-B40F-6D2C5C11DE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62"/>
          <a:stretch/>
        </p:blipFill>
        <p:spPr>
          <a:xfrm>
            <a:off x="587212" y="3509367"/>
            <a:ext cx="3289252" cy="3012809"/>
          </a:xfrm>
          <a:prstGeom prst="rect">
            <a:avLst/>
          </a:prstGeom>
        </p:spPr>
      </p:pic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75811E37-4862-47B9-9CE8-E46A562584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DE5025-3E18-4650-8F9A-8DC7E1C390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800" y="3449532"/>
            <a:ext cx="7128792" cy="31153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849967-48AE-4E8E-A7B4-A79FB967C59D}"/>
              </a:ext>
            </a:extLst>
          </p:cNvPr>
          <p:cNvSpPr txBox="1"/>
          <p:nvPr/>
        </p:nvSpPr>
        <p:spPr>
          <a:xfrm>
            <a:off x="6528048" y="6525344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다채널 네트워크 기반 테스트베드 구축 형상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AC8F7C-62FF-4424-B993-E41EFD0EA27B}"/>
              </a:ext>
            </a:extLst>
          </p:cNvPr>
          <p:cNvSpPr txBox="1"/>
          <p:nvPr/>
        </p:nvSpPr>
        <p:spPr>
          <a:xfrm>
            <a:off x="587212" y="6525344"/>
            <a:ext cx="3289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GEdge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테스트베드 구성 모습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2020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실행가속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SW/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인프라 기술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-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테스트베드 </a:t>
            </a:r>
            <a:endParaRPr lang="ko-KR" altLang="en-US" dirty="0"/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4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622181-677D-4EF1-B163-23B6D91F6203}"/>
              </a:ext>
            </a:extLst>
          </p:cNvPr>
          <p:cNvSpPr/>
          <p:nvPr/>
        </p:nvSpPr>
        <p:spPr>
          <a:xfrm>
            <a:off x="335360" y="1143415"/>
            <a:ext cx="11596945" cy="128290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341852A-6979-47CA-B105-7384EE002AD6}"/>
              </a:ext>
            </a:extLst>
          </p:cNvPr>
          <p:cNvSpPr txBox="1">
            <a:spLocks/>
          </p:cNvSpPr>
          <p:nvPr/>
        </p:nvSpPr>
        <p:spPr bwMode="auto">
          <a:xfrm>
            <a:off x="587212" y="1161648"/>
            <a:ext cx="11492656" cy="126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  <a:defRPr sz="20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1pPr>
            <a:lvl2pPr marL="742950" indent="-28575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2pPr>
            <a:lvl3pPr marL="11430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3pPr>
            <a:lvl4pPr marL="16002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4pPr>
            <a:lvl5pPr marL="20574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지역별 테스트베드 구성</a:t>
            </a: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10000"/>
              </a:lnSpc>
            </a:pP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상용 네트워크 망 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서울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동작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), 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고양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일산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5G </a:t>
            </a:r>
            <a:r>
              <a:rPr kumimoji="0" lang="ko-KR" altLang="en-US" spc="-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오픈테스트랩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성남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판교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), 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대전</a:t>
            </a: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10000"/>
              </a:lnSpc>
            </a:pP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75811E37-4862-47B9-9CE8-E46A562584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849967-48AE-4E8E-A7B4-A79FB967C59D}"/>
              </a:ext>
            </a:extLst>
          </p:cNvPr>
          <p:cNvSpPr txBox="1"/>
          <p:nvPr/>
        </p:nvSpPr>
        <p:spPr>
          <a:xfrm>
            <a:off x="4295800" y="6525344"/>
            <a:ext cx="5472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지역별 테스트베드 간 연결 구성도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멀티 클러스터 관리 포함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)&gt; 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03F3C3-4021-44B3-B1F8-3DB8500AC9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108" y="2515480"/>
            <a:ext cx="7776864" cy="393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070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실행가속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SW/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인프라 기술 적용</a:t>
            </a:r>
            <a:endParaRPr lang="ko-KR" altLang="en-US" dirty="0"/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4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622181-677D-4EF1-B163-23B6D91F6203}"/>
              </a:ext>
            </a:extLst>
          </p:cNvPr>
          <p:cNvSpPr/>
          <p:nvPr/>
        </p:nvSpPr>
        <p:spPr>
          <a:xfrm>
            <a:off x="335360" y="1143415"/>
            <a:ext cx="11596945" cy="192554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341852A-6979-47CA-B105-7384EE002AD6}"/>
              </a:ext>
            </a:extLst>
          </p:cNvPr>
          <p:cNvSpPr txBox="1">
            <a:spLocks/>
          </p:cNvSpPr>
          <p:nvPr/>
        </p:nvSpPr>
        <p:spPr bwMode="auto">
          <a:xfrm>
            <a:off x="587212" y="1161648"/>
            <a:ext cx="11492656" cy="2145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  <a:defRPr sz="20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1pPr>
            <a:lvl2pPr marL="742950" indent="-28575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2pPr>
            <a:lvl3pPr marL="11430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3pPr>
            <a:lvl4pPr marL="16002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4pPr>
            <a:lvl5pPr marL="20574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kumimoji="0" lang="en-US" altLang="ko-KR" spc="-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GEdge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구축 테스트베드 활용 서비스 형상 전시</a:t>
            </a: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10000"/>
              </a:lnSpc>
            </a:pP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22.04: ICT </a:t>
            </a:r>
            <a:r>
              <a:rPr kumimoji="0" lang="ko-KR" altLang="en-US" spc="-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사업화전시회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22.09: 4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차 산업혁명 페스티벌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22.10: 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한국 전자전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(KES2022)</a:t>
            </a:r>
          </a:p>
          <a:p>
            <a:pPr>
              <a:lnSpc>
                <a:spcPct val="110000"/>
              </a:lnSpc>
            </a:pP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지능형 </a:t>
            </a:r>
            <a:r>
              <a:rPr kumimoji="0" lang="ko-KR" altLang="en-US" spc="-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엣지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서비스 실행가속을 위한 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SW/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인프라 기술 적용 차량 번호판 인식 서비스 운용</a:t>
            </a: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10000"/>
              </a:lnSpc>
            </a:pPr>
            <a:r>
              <a:rPr kumimoji="0" lang="ko-KR" altLang="en-US" spc="-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토폴리지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인지형 자원선점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데이터 패스 이원화 및 장치 가속 기능 적용</a:t>
            </a: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10000"/>
              </a:lnSpc>
            </a:pP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분석 프레임 성능 기존의 약 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2~3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 향상 확인</a:t>
            </a: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10000"/>
              </a:lnSpc>
            </a:pP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10000"/>
              </a:lnSpc>
            </a:pP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2DE671-568C-498E-9B65-51E800EB53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0"/>
          <a:stretch/>
        </p:blipFill>
        <p:spPr>
          <a:xfrm>
            <a:off x="335360" y="3714483"/>
            <a:ext cx="4660104" cy="24836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4196231-0817-45E8-B070-C4FB0250FD9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8" r="18495" b="60639"/>
          <a:stretch/>
        </p:blipFill>
        <p:spPr>
          <a:xfrm>
            <a:off x="5164045" y="4114983"/>
            <a:ext cx="6915823" cy="2090781"/>
          </a:xfrm>
          <a:prstGeom prst="rect">
            <a:avLst/>
          </a:prstGeom>
        </p:spPr>
      </p:pic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49B6B817-BEE4-4D07-A05B-97C27034C9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8CD50A-7470-4C14-81B0-2DD91C9B54CA}"/>
              </a:ext>
            </a:extLst>
          </p:cNvPr>
          <p:cNvSpPr txBox="1"/>
          <p:nvPr/>
        </p:nvSpPr>
        <p:spPr>
          <a:xfrm>
            <a:off x="5164044" y="3749160"/>
            <a:ext cx="3244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① 실행가속 지원 분석 프레임 수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11.168 fps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42A662-4564-49B5-AB75-8A14BBBC0573}"/>
              </a:ext>
            </a:extLst>
          </p:cNvPr>
          <p:cNvSpPr txBox="1"/>
          <p:nvPr/>
        </p:nvSpPr>
        <p:spPr>
          <a:xfrm>
            <a:off x="8688287" y="3744687"/>
            <a:ext cx="3244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② 기본 분석 프레임 수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6.061 fps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59B833-9F12-408D-9EF7-8310236B1912}"/>
              </a:ext>
            </a:extLst>
          </p:cNvPr>
          <p:cNvSpPr txBox="1"/>
          <p:nvPr/>
        </p:nvSpPr>
        <p:spPr>
          <a:xfrm>
            <a:off x="6816080" y="6363456"/>
            <a:ext cx="4464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실행가속 기술 적용 지능형 서비스의 분석 프레임 수 비교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ABFF4F-D6CF-4ADF-AF1E-335B72F8F921}"/>
              </a:ext>
            </a:extLst>
          </p:cNvPr>
          <p:cNvSpPr txBox="1"/>
          <p:nvPr/>
        </p:nvSpPr>
        <p:spPr>
          <a:xfrm>
            <a:off x="1127448" y="6363456"/>
            <a:ext cx="3479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GEdge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플랫폼 기반 서비스 구성 형상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전시회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)&gt; 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2340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AB5750-EDF9-4CB3-922F-DC4D0590643C}"/>
              </a:ext>
            </a:extLst>
          </p:cNvPr>
          <p:cNvSpPr txBox="1"/>
          <p:nvPr/>
        </p:nvSpPr>
        <p:spPr>
          <a:xfrm>
            <a:off x="2927648" y="476672"/>
            <a:ext cx="6845832" cy="15700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28600" lvl="1" algn="ctr">
              <a:lnSpc>
                <a:spcPts val="500"/>
              </a:lnSpc>
              <a:spcAft>
                <a:spcPts val="1200"/>
              </a:spcAft>
            </a:pPr>
            <a:endParaRPr lang="en-US" altLang="ko-KR" sz="8000" dirty="0">
              <a:ln w="0"/>
              <a:gradFill>
                <a:gsLst>
                  <a:gs pos="0">
                    <a:schemeClr val="tx2">
                      <a:lumMod val="75000"/>
                    </a:schemeClr>
                  </a:gs>
                  <a:gs pos="54000">
                    <a:schemeClr val="accent1">
                      <a:lumMod val="75000"/>
                    </a:schemeClr>
                  </a:gs>
                  <a:gs pos="7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effectLst>
                <a:reflection blurRad="6350" stA="53000" endA="300" endPos="35500" dir="5400000" sy="-90000" algn="bl" rotWithShape="0"/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28600" lvl="1" algn="ctr">
              <a:spcAft>
                <a:spcPts val="1200"/>
              </a:spcAft>
            </a:pPr>
            <a:r>
              <a:rPr lang="ko-KR" altLang="en-US" sz="8800" dirty="0">
                <a:ln w="0"/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54000">
                      <a:schemeClr val="accent1">
                        <a:lumMod val="75000"/>
                      </a:schemeClr>
                    </a:gs>
                    <a:gs pos="79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reflection blurRad="6350" stA="53000" endA="300" endPos="35500" dir="5400000" sy="-9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  <a:r>
              <a:rPr lang="en-US" altLang="ko-KR" sz="8800" dirty="0">
                <a:ln w="0"/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54000">
                      <a:schemeClr val="accent1">
                        <a:lumMod val="75000"/>
                      </a:schemeClr>
                    </a:gs>
                    <a:gs pos="79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reflection blurRad="6350" stA="53000" endA="300" endPos="35500" dir="5400000" sy="-9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en-US" altLang="ko-KR" sz="8000" dirty="0">
              <a:ln w="0"/>
              <a:gradFill>
                <a:gsLst>
                  <a:gs pos="0">
                    <a:schemeClr val="tx2">
                      <a:lumMod val="75000"/>
                    </a:schemeClr>
                  </a:gs>
                  <a:gs pos="54000">
                    <a:schemeClr val="accent1">
                      <a:lumMod val="75000"/>
                    </a:schemeClr>
                  </a:gs>
                  <a:gs pos="7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effectLst>
                <a:reflection blurRad="6350" stA="53000" endA="300" endPos="35500" dir="5400000" sy="-90000" algn="bl" rotWithShape="0"/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987888-B342-4F9E-B08D-B8556925C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164" y="2973328"/>
            <a:ext cx="1689772" cy="10400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04CD68-E2E4-45BA-92E2-532479287F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7368" y="3921736"/>
            <a:ext cx="11389096" cy="286006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2B20CF7-6B9A-43A3-B769-821A3B572E14}"/>
              </a:ext>
            </a:extLst>
          </p:cNvPr>
          <p:cNvSpPr/>
          <p:nvPr/>
        </p:nvSpPr>
        <p:spPr>
          <a:xfrm>
            <a:off x="2423592" y="6076270"/>
            <a:ext cx="7468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GEdge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Platform will lead Cloud-Edge Collaboration</a:t>
            </a:r>
            <a:endParaRPr lang="ko-KR" altLang="en-US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788405-044B-42D4-965B-92278828BEAD}"/>
              </a:ext>
            </a:extLst>
          </p:cNvPr>
          <p:cNvSpPr txBox="1"/>
          <p:nvPr/>
        </p:nvSpPr>
        <p:spPr>
          <a:xfrm>
            <a:off x="4588252" y="2469272"/>
            <a:ext cx="3676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hlinkClick r:id="rId6"/>
              </a:rPr>
              <a:t>http://gedge-platform.github.io</a:t>
            </a:r>
            <a:endParaRPr lang="ko-KR" altLang="en-US" sz="2000" b="1" dirty="0">
              <a:latin typeface="Microsoft Sans Serif" panose="020B0604020202020204" pitchFamily="34" charset="0"/>
              <a:ea typeface="HY헤드라인M" panose="0203060000010101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258140-78B6-4065-8B29-5D837E2DAA43}"/>
              </a:ext>
            </a:extLst>
          </p:cNvPr>
          <p:cNvSpPr/>
          <p:nvPr/>
        </p:nvSpPr>
        <p:spPr>
          <a:xfrm>
            <a:off x="4262332" y="3051818"/>
            <a:ext cx="5511148" cy="1106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Gs-Engine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프레임워크 코어 개발자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27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                 차재근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(jgcha@etri.re.kr)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2700"/>
              </a:lnSpc>
            </a:pP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7463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"/>
          <a:stretch/>
        </p:blipFill>
        <p:spPr>
          <a:xfrm>
            <a:off x="-1" y="-11700"/>
            <a:ext cx="12192000" cy="165354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90BDCB23-F997-4E54-9AD7-DB3C25680F1E}"/>
              </a:ext>
            </a:extLst>
          </p:cNvPr>
          <p:cNvGrpSpPr/>
          <p:nvPr/>
        </p:nvGrpSpPr>
        <p:grpSpPr>
          <a:xfrm>
            <a:off x="498598" y="42191"/>
            <a:ext cx="11509579" cy="1028017"/>
            <a:chOff x="75608" y="2052334"/>
            <a:chExt cx="11509579" cy="119443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BA0B351-8A6E-47A5-A19A-2EE9CF3E70C3}"/>
                </a:ext>
              </a:extLst>
            </p:cNvPr>
            <p:cNvGrpSpPr/>
            <p:nvPr/>
          </p:nvGrpSpPr>
          <p:grpSpPr>
            <a:xfrm>
              <a:off x="75608" y="2052334"/>
              <a:ext cx="11509579" cy="1194430"/>
              <a:chOff x="1100466" y="1216983"/>
              <a:chExt cx="7640698" cy="882952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BEFB63F-1710-4AE7-95BF-5CDE85185845}"/>
                  </a:ext>
                </a:extLst>
              </p:cNvPr>
              <p:cNvSpPr/>
              <p:nvPr/>
            </p:nvSpPr>
            <p:spPr>
              <a:xfrm>
                <a:off x="1889975" y="1322770"/>
                <a:ext cx="6851189" cy="777165"/>
              </a:xfrm>
              <a:prstGeom prst="rect">
                <a:avLst/>
              </a:prstGeom>
              <a:solidFill>
                <a:srgbClr val="2F3A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r>
                  <a:rPr lang="en-US" altLang="ko-KR" sz="40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 </a:t>
                </a:r>
                <a:r>
                  <a:rPr lang="en-US" altLang="ko-KR" sz="4000" b="1" dirty="0" err="1">
                    <a:solidFill>
                      <a:schemeClr val="bg1"/>
                    </a:solidFill>
                    <a:latin typeface="+mj-ea"/>
                    <a:ea typeface="+mj-ea"/>
                  </a:rPr>
                  <a:t>GEdge</a:t>
                </a:r>
                <a:r>
                  <a:rPr lang="en-US" altLang="ko-KR" sz="40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 </a:t>
                </a:r>
                <a:r>
                  <a:rPr lang="ko-KR" altLang="en-US" sz="40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플랫폼 내 </a:t>
                </a:r>
                <a:r>
                  <a:rPr lang="en-US" altLang="ko-KR" sz="40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GS-Engine</a:t>
                </a:r>
                <a:r>
                  <a:rPr lang="ko-KR" altLang="en-US" sz="40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의 포지셔닝</a:t>
                </a:r>
              </a:p>
            </p:txBody>
          </p:sp>
          <p:sp>
            <p:nvSpPr>
              <p:cNvPr id="10" name="Shape 194">
                <a:extLst>
                  <a:ext uri="{FF2B5EF4-FFF2-40B4-BE49-F238E27FC236}">
                    <a16:creationId xmlns:a16="http://schemas.microsoft.com/office/drawing/2014/main" id="{8FA1B2FF-1284-4BF0-AD5A-BD5D9DE58C4D}"/>
                  </a:ext>
                </a:extLst>
              </p:cNvPr>
              <p:cNvSpPr txBox="1"/>
              <p:nvPr/>
            </p:nvSpPr>
            <p:spPr>
              <a:xfrm>
                <a:off x="1100466" y="1216983"/>
                <a:ext cx="461634" cy="461634"/>
              </a:xfrm>
              <a:prstGeom prst="roundRect">
                <a:avLst/>
              </a:prstGeom>
              <a:noFill/>
              <a:ln>
                <a:noFill/>
              </a:ln>
            </p:spPr>
            <p:txBody>
              <a:bodyPr lIns="0" tIns="0" rIns="0" bIns="0" anchor="ctr" anchorCtr="0">
                <a:no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algn="ctr">
                  <a:spcBef>
                    <a:spcPts val="0"/>
                  </a:spcBef>
                  <a:buSzPct val="25000"/>
                </a:pPr>
                <a:endParaRPr lang="ko-KR" altLang="en-US" sz="9600" dirty="0">
                  <a:solidFill>
                    <a:srgbClr val="2F3A4B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BDCB9AA-E73E-4796-9B76-7660CBA089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 r="35652" b="58400"/>
            <a:stretch/>
          </p:blipFill>
          <p:spPr>
            <a:xfrm>
              <a:off x="8711829" y="2195032"/>
              <a:ext cx="2711623" cy="1051732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57E36838-B1A7-4ED8-8E32-D7460C647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23" y="230510"/>
            <a:ext cx="1548578" cy="9531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ECDD418-ACBC-4E67-8E4F-1F762A82A3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432" y="1100907"/>
            <a:ext cx="10441160" cy="5659199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AFC70F3-99C0-4498-8C21-2E36F63A2715}"/>
              </a:ext>
            </a:extLst>
          </p:cNvPr>
          <p:cNvSpPr/>
          <p:nvPr/>
        </p:nvSpPr>
        <p:spPr>
          <a:xfrm>
            <a:off x="3719737" y="5301208"/>
            <a:ext cx="4752528" cy="100811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176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"/>
          <a:stretch/>
        </p:blipFill>
        <p:spPr>
          <a:xfrm>
            <a:off x="-1" y="-11700"/>
            <a:ext cx="12192000" cy="16535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4475966-50BD-4913-9071-3AB1747864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652"/>
          <a:stretch/>
        </p:blipFill>
        <p:spPr>
          <a:xfrm>
            <a:off x="9130182" y="2044280"/>
            <a:ext cx="1537820" cy="1591194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BA0B351-8A6E-47A5-A19A-2EE9CF3E70C3}"/>
              </a:ext>
            </a:extLst>
          </p:cNvPr>
          <p:cNvGrpSpPr/>
          <p:nvPr/>
        </p:nvGrpSpPr>
        <p:grpSpPr>
          <a:xfrm>
            <a:off x="75608" y="1660188"/>
            <a:ext cx="12116391" cy="1408772"/>
            <a:chOff x="1100466" y="927100"/>
            <a:chExt cx="8043534" cy="10414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BEFB63F-1710-4AE7-95BF-5CDE85185845}"/>
                </a:ext>
              </a:extLst>
            </p:cNvPr>
            <p:cNvSpPr/>
            <p:nvPr/>
          </p:nvSpPr>
          <p:spPr>
            <a:xfrm>
              <a:off x="1790700" y="927100"/>
              <a:ext cx="7353300" cy="1041400"/>
            </a:xfrm>
            <a:prstGeom prst="rect">
              <a:avLst/>
            </a:prstGeom>
            <a:solidFill>
              <a:srgbClr val="2F3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r>
                <a:rPr lang="en-US" altLang="ko-KR" sz="4400" b="1" dirty="0">
                  <a:solidFill>
                    <a:schemeClr val="bg1"/>
                  </a:solidFill>
                  <a:latin typeface="+mj-ea"/>
                  <a:ea typeface="+mj-ea"/>
                </a:rPr>
                <a:t>GS-Engine </a:t>
              </a:r>
              <a:r>
                <a:rPr lang="ko-KR" altLang="en-US" sz="4400" b="1" dirty="0">
                  <a:solidFill>
                    <a:schemeClr val="bg1"/>
                  </a:solidFill>
                  <a:latin typeface="+mj-ea"/>
                  <a:ea typeface="+mj-ea"/>
                </a:rPr>
                <a:t>개요</a:t>
              </a:r>
            </a:p>
          </p:txBody>
        </p:sp>
        <p:sp>
          <p:nvSpPr>
            <p:cNvPr id="10" name="Shape 194">
              <a:extLst>
                <a:ext uri="{FF2B5EF4-FFF2-40B4-BE49-F238E27FC236}">
                  <a16:creationId xmlns:a16="http://schemas.microsoft.com/office/drawing/2014/main" id="{8FA1B2FF-1284-4BF0-AD5A-BD5D9DE58C4D}"/>
                </a:ext>
              </a:extLst>
            </p:cNvPr>
            <p:cNvSpPr txBox="1"/>
            <p:nvPr/>
          </p:nvSpPr>
          <p:spPr>
            <a:xfrm>
              <a:off x="1100466" y="1216983"/>
              <a:ext cx="461634" cy="461634"/>
            </a:xfrm>
            <a:prstGeom prst="round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>
                <a:spcBef>
                  <a:spcPts val="0"/>
                </a:spcBef>
                <a:buSzPct val="25000"/>
              </a:pPr>
              <a:r>
                <a:rPr lang="en-US" altLang="ko-KR" sz="9600" dirty="0">
                  <a:solidFill>
                    <a:srgbClr val="2F3A4B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Ⅰ</a:t>
              </a:r>
              <a:endParaRPr lang="ko-KR" altLang="en-US" sz="9600" dirty="0">
                <a:solidFill>
                  <a:srgbClr val="2F3A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BDCB9AA-E73E-4796-9B76-7660CBA089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35652" b="58400"/>
          <a:stretch/>
        </p:blipFill>
        <p:spPr>
          <a:xfrm>
            <a:off x="9480376" y="1882527"/>
            <a:ext cx="2711623" cy="116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56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28A0F72-49FB-4714-A622-FB382AEF6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지능형 </a:t>
            </a:r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  <a:sym typeface="Arial"/>
              </a:rPr>
              <a:t>엣지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 서비스 실행 방법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?</a:t>
            </a:r>
            <a:endParaRPr lang="ko-KR" altLang="en-US" dirty="0"/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1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69BB46C-5088-431D-8C5F-5C29EC93F381}"/>
              </a:ext>
            </a:extLst>
          </p:cNvPr>
          <p:cNvGrpSpPr/>
          <p:nvPr/>
        </p:nvGrpSpPr>
        <p:grpSpPr>
          <a:xfrm>
            <a:off x="180382" y="1447278"/>
            <a:ext cx="3832763" cy="5006058"/>
            <a:chOff x="237417" y="1818804"/>
            <a:chExt cx="3832763" cy="4933201"/>
          </a:xfrm>
        </p:grpSpPr>
        <p:pic>
          <p:nvPicPr>
            <p:cNvPr id="11" name="그림 10" descr="Cloud Server PNG Transparent Images | PNG All">
              <a:extLst>
                <a:ext uri="{FF2B5EF4-FFF2-40B4-BE49-F238E27FC236}">
                  <a16:creationId xmlns:a16="http://schemas.microsoft.com/office/drawing/2014/main" id="{8125775E-E427-40C5-A1AF-FF1EDA0AB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8647" y="2335224"/>
              <a:ext cx="1435845" cy="112882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CB2820F-8026-4214-B097-D7B089524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443" y="3007679"/>
              <a:ext cx="482741" cy="31493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4A731B7-E78C-42AB-AE33-DB85DAF5B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3525" y="3322618"/>
              <a:ext cx="845891" cy="241677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403BCCB-E143-4A56-8C10-1CC1BB006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262" y="1931071"/>
              <a:ext cx="2013174" cy="1199503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0292A9F-644D-469A-AFA7-BF2718D5B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098" b="87805" l="3056" r="97778">
                          <a14:foregroundMark x1="6111" y1="34146" x2="3333" y2="62195"/>
                          <a14:foregroundMark x1="12500" y1="19512" x2="14167" y2="18293"/>
                          <a14:foregroundMark x1="11667" y1="23171" x2="16944" y2="24390"/>
                          <a14:foregroundMark x1="13611" y1="6098" x2="17222" y2="43902"/>
                          <a14:foregroundMark x1="9444" y1="23171" x2="3333" y2="73171"/>
                          <a14:foregroundMark x1="11389" y1="18293" x2="11111" y2="30488"/>
                          <a14:foregroundMark x1="24722" y1="52439" x2="24911" y2="51805"/>
                          <a14:foregroundMark x1="30833" y1="59756" x2="30556" y2="68293"/>
                          <a14:foregroundMark x1="41667" y1="54878" x2="41667" y2="54878"/>
                          <a14:foregroundMark x1="48056" y1="67073" x2="48056" y2="67073"/>
                          <a14:foregroundMark x1="64722" y1="64634" x2="64722" y2="64634"/>
                          <a14:foregroundMark x1="77500" y1="80488" x2="77500" y2="80488"/>
                          <a14:foregroundMark x1="83333" y1="54878" x2="83333" y2="54878"/>
                          <a14:foregroundMark x1="93889" y1="65854" x2="93889" y2="65854"/>
                          <a14:foregroundMark x1="97778" y1="84146" x2="97778" y2="84146"/>
                          <a14:backgroundMark x1="26667" y1="37805" x2="30000" y2="341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3545" y="2901454"/>
              <a:ext cx="1158540" cy="26108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097383D-6E4D-4AD2-8CB2-61F6B147BC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610" b="29421"/>
            <a:stretch/>
          </p:blipFill>
          <p:spPr>
            <a:xfrm>
              <a:off x="237417" y="3666441"/>
              <a:ext cx="3832763" cy="1754180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17A46F7-40F2-4DB6-B528-E6BA82C762E3}"/>
                </a:ext>
              </a:extLst>
            </p:cNvPr>
            <p:cNvSpPr/>
            <p:nvPr/>
          </p:nvSpPr>
          <p:spPr>
            <a:xfrm>
              <a:off x="355231" y="5501848"/>
              <a:ext cx="3597132" cy="71473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The latency of services deployed by cloud providers is over </a:t>
              </a:r>
              <a:r>
                <a:rPr lang="en-US" altLang="ko-KR" sz="1300" b="1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100ms</a:t>
              </a:r>
              <a:endParaRPr lang="ko-KR" altLang="en-US" sz="13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73DFEFD-699D-40E4-A38F-1452877A1534}"/>
                </a:ext>
              </a:extLst>
            </p:cNvPr>
            <p:cNvSpPr/>
            <p:nvPr/>
          </p:nvSpPr>
          <p:spPr>
            <a:xfrm>
              <a:off x="237417" y="1982595"/>
              <a:ext cx="3832763" cy="4769410"/>
            </a:xfrm>
            <a:prstGeom prst="roundRect">
              <a:avLst>
                <a:gd name="adj" fmla="val 3095"/>
              </a:avLst>
            </a:prstGeom>
            <a:noFill/>
            <a:ln cap="rnd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 Placeholder 27">
              <a:extLst>
                <a:ext uri="{FF2B5EF4-FFF2-40B4-BE49-F238E27FC236}">
                  <a16:creationId xmlns:a16="http://schemas.microsoft.com/office/drawing/2014/main" id="{979369BB-F5D3-40B9-8AE4-BC9612FD4AF1}"/>
                </a:ext>
              </a:extLst>
            </p:cNvPr>
            <p:cNvSpPr txBox="1">
              <a:spLocks/>
            </p:cNvSpPr>
            <p:nvPr/>
          </p:nvSpPr>
          <p:spPr>
            <a:xfrm>
              <a:off x="362624" y="1818804"/>
              <a:ext cx="2489811" cy="421048"/>
            </a:xfrm>
            <a:prstGeom prst="rect">
              <a:avLst/>
            </a:prstGeom>
            <a:solidFill>
              <a:srgbClr val="0070C0"/>
            </a:solidFill>
          </p:spPr>
          <p:txBody>
            <a:bodyPr lIns="91440" tIns="91440" anchor="ctr"/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32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Public Cloud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464669-7D00-4F45-A71E-D8BC67E4D6DB}"/>
                </a:ext>
              </a:extLst>
            </p:cNvPr>
            <p:cNvSpPr txBox="1"/>
            <p:nvPr/>
          </p:nvSpPr>
          <p:spPr>
            <a:xfrm>
              <a:off x="331679" y="6297810"/>
              <a:ext cx="3729779" cy="212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Ref: </a:t>
              </a:r>
              <a:r>
                <a:rPr lang="en-US" altLang="ko-KR" sz="8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CloudCmp</a:t>
              </a: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Comparing Public Cloud Providers (ACM IMC 2010)</a:t>
              </a:r>
              <a:endPara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6E22384-3A8D-43C6-9A16-5F43781D0DC0}"/>
              </a:ext>
            </a:extLst>
          </p:cNvPr>
          <p:cNvGrpSpPr/>
          <p:nvPr/>
        </p:nvGrpSpPr>
        <p:grpSpPr>
          <a:xfrm>
            <a:off x="8200768" y="1422440"/>
            <a:ext cx="3799888" cy="5007515"/>
            <a:chOff x="8182382" y="1728529"/>
            <a:chExt cx="3799888" cy="5007515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D5D322D6-C60E-44B1-BB8C-D9C769719FE5}"/>
                </a:ext>
              </a:extLst>
            </p:cNvPr>
            <p:cNvSpPr/>
            <p:nvPr/>
          </p:nvSpPr>
          <p:spPr>
            <a:xfrm>
              <a:off x="8182382" y="1919577"/>
              <a:ext cx="3799888" cy="4816467"/>
            </a:xfrm>
            <a:prstGeom prst="roundRect">
              <a:avLst>
                <a:gd name="adj" fmla="val 3095"/>
              </a:avLst>
            </a:prstGeom>
            <a:noFill/>
            <a:ln cap="rnd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 Placeholder 27">
              <a:extLst>
                <a:ext uri="{FF2B5EF4-FFF2-40B4-BE49-F238E27FC236}">
                  <a16:creationId xmlns:a16="http://schemas.microsoft.com/office/drawing/2014/main" id="{0FEFDB9A-97FB-4916-B00B-8655FEC99BCB}"/>
                </a:ext>
              </a:extLst>
            </p:cNvPr>
            <p:cNvSpPr txBox="1">
              <a:spLocks/>
            </p:cNvSpPr>
            <p:nvPr/>
          </p:nvSpPr>
          <p:spPr>
            <a:xfrm>
              <a:off x="9392675" y="1728529"/>
              <a:ext cx="2496532" cy="445523"/>
            </a:xfrm>
            <a:prstGeom prst="rect">
              <a:avLst/>
            </a:prstGeom>
            <a:solidFill>
              <a:srgbClr val="0070C0"/>
            </a:solidFill>
          </p:spPr>
          <p:txBody>
            <a:bodyPr lIns="91440" tIns="91440" anchor="ctr"/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32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Smart Device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8ACD20E-0643-41FA-A743-2115E211945E}"/>
                </a:ext>
              </a:extLst>
            </p:cNvPr>
            <p:cNvSpPr txBox="1"/>
            <p:nvPr/>
          </p:nvSpPr>
          <p:spPr>
            <a:xfrm>
              <a:off x="8279275" y="6292772"/>
              <a:ext cx="36753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Ref: Edge AI: On-Demand Accelerating Deep Neural Network Inference via Edge Computing(IEEE transactions on wireless communications,  2019)</a:t>
              </a:r>
              <a:endPara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8038C7C-428C-4A0C-8170-B9058598F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669902" y="3836106"/>
              <a:ext cx="2611806" cy="154031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03DB352-C33E-44EB-8681-1EC197131C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393"/>
            <a:stretch/>
          </p:blipFill>
          <p:spPr>
            <a:xfrm>
              <a:off x="8262563" y="2334398"/>
              <a:ext cx="1850103" cy="1309337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B563CBE1-8924-4CDA-8A9C-4394E6044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884371" y="2718269"/>
              <a:ext cx="1850103" cy="988760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2AAAF262-66BF-4258-BB44-7EF3DD1E0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6316" b="91579" l="5313" r="99688">
                          <a14:foregroundMark x1="10938" y1="41053" x2="20625" y2="42632"/>
                          <a14:foregroundMark x1="5313" y1="42632" x2="25313" y2="57368"/>
                          <a14:foregroundMark x1="26250" y1="7368" x2="44688" y2="23158"/>
                          <a14:foregroundMark x1="95625" y1="52632" x2="75625" y2="39474"/>
                          <a14:foregroundMark x1="74688" y1="91579" x2="74688" y2="91579"/>
                          <a14:foregroundMark x1="19688" y1="37895" x2="32188" y2="20000"/>
                          <a14:foregroundMark x1="10000" y1="36316" x2="19688" y2="13684"/>
                          <a14:foregroundMark x1="86250" y1="39474" x2="99688" y2="542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847" y="2264299"/>
              <a:ext cx="1233152" cy="732184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8FB1717-CF0A-4796-A4DE-EF320D35D0FB}"/>
                </a:ext>
              </a:extLst>
            </p:cNvPr>
            <p:cNvSpPr/>
            <p:nvPr/>
          </p:nvSpPr>
          <p:spPr>
            <a:xfrm>
              <a:off x="8295745" y="5488963"/>
              <a:ext cx="3658837" cy="72713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It takes </a:t>
              </a:r>
              <a:r>
                <a:rPr lang="en-US" altLang="ko-KR" sz="1300" b="1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more than 2s </a:t>
              </a:r>
              <a:r>
                <a:rPr lang="en-US" altLang="ko-KR" sz="13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to execute the model on the resource-limited Raspberry PI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8D40D38-F8A4-4290-98E8-F5B3E760C550}"/>
              </a:ext>
            </a:extLst>
          </p:cNvPr>
          <p:cNvGrpSpPr/>
          <p:nvPr/>
        </p:nvGrpSpPr>
        <p:grpSpPr>
          <a:xfrm>
            <a:off x="4226337" y="1447277"/>
            <a:ext cx="3799888" cy="5006059"/>
            <a:chOff x="4226337" y="1743872"/>
            <a:chExt cx="3799888" cy="5006059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C05409C3-A562-4970-A1CF-61887BB3C12F}"/>
                </a:ext>
              </a:extLst>
            </p:cNvPr>
            <p:cNvSpPr/>
            <p:nvPr/>
          </p:nvSpPr>
          <p:spPr>
            <a:xfrm>
              <a:off x="4226337" y="1910083"/>
              <a:ext cx="3799888" cy="4839848"/>
            </a:xfrm>
            <a:prstGeom prst="roundRect">
              <a:avLst>
                <a:gd name="adj" fmla="val 3095"/>
              </a:avLst>
            </a:prstGeom>
            <a:noFill/>
            <a:ln cap="rnd">
              <a:solidFill>
                <a:srgbClr val="70AD47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 Placeholder 27">
              <a:extLst>
                <a:ext uri="{FF2B5EF4-FFF2-40B4-BE49-F238E27FC236}">
                  <a16:creationId xmlns:a16="http://schemas.microsoft.com/office/drawing/2014/main" id="{1DBD1BBA-921F-48D5-AD72-72CEFB251497}"/>
                </a:ext>
              </a:extLst>
            </p:cNvPr>
            <p:cNvSpPr txBox="1">
              <a:spLocks/>
            </p:cNvSpPr>
            <p:nvPr/>
          </p:nvSpPr>
          <p:spPr>
            <a:xfrm>
              <a:off x="4835630" y="1743872"/>
              <a:ext cx="2496532" cy="445523"/>
            </a:xfrm>
            <a:prstGeom prst="rect">
              <a:avLst/>
            </a:prstGeom>
            <a:solidFill>
              <a:srgbClr val="70AD47"/>
            </a:solidFill>
          </p:spPr>
          <p:txBody>
            <a:bodyPr lIns="91440" tIns="91440" anchor="ctr"/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32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Edge Cloud</a:t>
              </a: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662ED06D-1B8B-4A66-8CC5-10731F073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633071" y="2350638"/>
              <a:ext cx="2895147" cy="3002141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01C074C-B703-4203-8211-5BE8F870FC1D}"/>
                </a:ext>
              </a:extLst>
            </p:cNvPr>
            <p:cNvSpPr/>
            <p:nvPr/>
          </p:nvSpPr>
          <p:spPr>
            <a:xfrm>
              <a:off x="4327715" y="5479470"/>
              <a:ext cx="3597132" cy="72713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The latency of services has </a:t>
              </a:r>
              <a:r>
                <a:rPr lang="en-US" altLang="ko-KR" sz="1300" b="1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50ms</a:t>
              </a:r>
              <a:r>
                <a:rPr lang="en-US" altLang="ko-KR" sz="13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ko-KR" altLang="en-US" sz="13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8A897B9-FD81-4230-9C89-D96F1B6105CC}"/>
                </a:ext>
              </a:extLst>
            </p:cNvPr>
            <p:cNvSpPr txBox="1"/>
            <p:nvPr/>
          </p:nvSpPr>
          <p:spPr>
            <a:xfrm>
              <a:off x="4320745" y="6289028"/>
              <a:ext cx="35971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Ref: Scalability and Performance Evaluation of Edge Cloud Systems for Latency Constrained Application (ACM/IEEE SEC, 2018)</a:t>
              </a:r>
              <a:endPara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472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28A0F72-49FB-4714-A622-FB382AEF6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GS-Engine -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실행가속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SW/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인프라</a:t>
            </a:r>
            <a:endParaRPr lang="ko-KR" altLang="en-US" dirty="0"/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1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622181-677D-4EF1-B163-23B6D91F6203}"/>
              </a:ext>
            </a:extLst>
          </p:cNvPr>
          <p:cNvSpPr/>
          <p:nvPr/>
        </p:nvSpPr>
        <p:spPr>
          <a:xfrm>
            <a:off x="335360" y="1143415"/>
            <a:ext cx="11596945" cy="150461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341852A-6979-47CA-B105-7384EE002AD6}"/>
              </a:ext>
            </a:extLst>
          </p:cNvPr>
          <p:cNvSpPr txBox="1">
            <a:spLocks/>
          </p:cNvSpPr>
          <p:nvPr/>
        </p:nvSpPr>
        <p:spPr bwMode="auto">
          <a:xfrm>
            <a:off x="587212" y="1161649"/>
            <a:ext cx="11492656" cy="1835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  <a:defRPr sz="20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1pPr>
            <a:lvl2pPr marL="742950" indent="-28575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2pPr>
            <a:lvl3pPr marL="11430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3pPr>
            <a:lvl4pPr marL="16002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4pPr>
            <a:lvl5pPr marL="20574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대규모 데이터 사용 </a:t>
            </a:r>
            <a:r>
              <a:rPr kumimoji="0" lang="ko-KR" altLang="en-US" spc="-50" dirty="0" err="1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엣지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서비스 지원 ← 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SW 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인프라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/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가속 기술 바탕의 실행환경 관리 </a:t>
            </a: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lvl="1">
              <a:lnSpc>
                <a:spcPct val="110000"/>
              </a:lnSpc>
            </a:pP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데이터 처리 가속 모듈 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: 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서비스별 컴퓨팅 자원 할당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, 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시스템 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SW 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기반 컴퓨팅 자원선점 → 서비스 처리 성능 가속</a:t>
            </a: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lvl="1">
              <a:lnSpc>
                <a:spcPct val="110000"/>
              </a:lnSpc>
            </a:pP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데이터 전송 가속 모듈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: 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입출력 데이터 필터링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, 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데이터 전송 패스 이원화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→ </a:t>
            </a:r>
            <a:r>
              <a:rPr kumimoji="0" lang="ko-KR" altLang="en-US" spc="-50" dirty="0" err="1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저지연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데이터 전송</a:t>
            </a: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lvl="1">
              <a:lnSpc>
                <a:spcPct val="110000"/>
              </a:lnSpc>
            </a:pP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실행환경 최적화 모듈 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: </a:t>
            </a:r>
            <a:r>
              <a:rPr kumimoji="0" lang="ko-KR" altLang="en-US" spc="-50" dirty="0" err="1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모놀리식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, </a:t>
            </a:r>
            <a:r>
              <a:rPr kumimoji="0" lang="ko-KR" altLang="en-US" spc="-50" dirty="0" err="1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마이크로서비스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등 이종 응용 실행 지원 → 다양한 </a:t>
            </a:r>
            <a:r>
              <a:rPr kumimoji="0" lang="ko-KR" altLang="en-US" spc="-50" dirty="0" err="1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엣지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서비스 운용 지원</a:t>
            </a: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lvl="1">
              <a:lnSpc>
                <a:spcPct val="110000"/>
              </a:lnSpc>
            </a:pP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E8599DE-3396-44E5-AA5F-B5669B1FA20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944" y="2708920"/>
            <a:ext cx="6426249" cy="4031502"/>
          </a:xfrm>
          <a:prstGeom prst="rect">
            <a:avLst/>
          </a:prstGeom>
          <a:noFill/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9757B5C-DAC9-4C4A-A97D-AE2B384C6BB0}"/>
              </a:ext>
            </a:extLst>
          </p:cNvPr>
          <p:cNvSpPr/>
          <p:nvPr/>
        </p:nvSpPr>
        <p:spPr>
          <a:xfrm>
            <a:off x="5500985" y="4195304"/>
            <a:ext cx="6578883" cy="1033896"/>
          </a:xfrm>
          <a:prstGeom prst="roundRect">
            <a:avLst>
              <a:gd name="adj" fmla="val 16672"/>
            </a:avLst>
          </a:prstGeom>
          <a:noFill/>
          <a:ln w="47625" cap="rnd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B5B5A3E-BC46-441C-985F-053628FB8D91}"/>
              </a:ext>
            </a:extLst>
          </p:cNvPr>
          <p:cNvSpPr/>
          <p:nvPr/>
        </p:nvSpPr>
        <p:spPr>
          <a:xfrm>
            <a:off x="5500985" y="5736970"/>
            <a:ext cx="3835376" cy="1033896"/>
          </a:xfrm>
          <a:prstGeom prst="roundRect">
            <a:avLst>
              <a:gd name="adj" fmla="val 16672"/>
            </a:avLst>
          </a:prstGeom>
          <a:noFill/>
          <a:ln w="47625" cap="rnd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D17D30-7AD7-40F5-A5AB-E40B15D6F113}"/>
              </a:ext>
            </a:extLst>
          </p:cNvPr>
          <p:cNvSpPr txBox="1"/>
          <p:nvPr/>
        </p:nvSpPr>
        <p:spPr>
          <a:xfrm>
            <a:off x="2590285" y="6443526"/>
            <a:ext cx="3168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&lt;GS-Engine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 단위 및 구성도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9F4098C-1A64-4B6F-AA3F-2E3C8B3163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26" y="3432795"/>
            <a:ext cx="4162986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293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"/>
          <a:stretch/>
        </p:blipFill>
        <p:spPr>
          <a:xfrm>
            <a:off x="-1" y="-11700"/>
            <a:ext cx="12192000" cy="16535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4475966-50BD-4913-9071-3AB1747864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652"/>
          <a:stretch/>
        </p:blipFill>
        <p:spPr>
          <a:xfrm>
            <a:off x="9130182" y="2044280"/>
            <a:ext cx="1537820" cy="159119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BEFB63F-1710-4AE7-95BF-5CDE85185845}"/>
              </a:ext>
            </a:extLst>
          </p:cNvPr>
          <p:cNvSpPr/>
          <p:nvPr/>
        </p:nvSpPr>
        <p:spPr>
          <a:xfrm>
            <a:off x="1115343" y="1660188"/>
            <a:ext cx="11076656" cy="1408772"/>
          </a:xfrm>
          <a:prstGeom prst="rect">
            <a:avLst/>
          </a:prstGeom>
          <a:solidFill>
            <a:srgbClr val="2F3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4400" b="1" dirty="0">
                <a:solidFill>
                  <a:schemeClr val="bg1"/>
                </a:solidFill>
                <a:latin typeface="+mj-ea"/>
              </a:rPr>
              <a:t>데이터 처리</a:t>
            </a:r>
            <a:r>
              <a:rPr lang="en-US" altLang="ko-KR" sz="4400" b="1" dirty="0">
                <a:solidFill>
                  <a:schemeClr val="bg1"/>
                </a:solidFill>
                <a:latin typeface="+mj-ea"/>
              </a:rPr>
              <a:t>/</a:t>
            </a:r>
            <a:r>
              <a:rPr lang="ko-KR" altLang="en-US" sz="4400" b="1" dirty="0">
                <a:solidFill>
                  <a:schemeClr val="bg1"/>
                </a:solidFill>
                <a:latin typeface="+mj-ea"/>
              </a:rPr>
              <a:t>전송 가속 기술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BDCB9AA-E73E-4796-9B76-7660CBA089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35652" b="58400"/>
          <a:stretch/>
        </p:blipFill>
        <p:spPr>
          <a:xfrm>
            <a:off x="9480376" y="1882527"/>
            <a:ext cx="2711623" cy="1167181"/>
          </a:xfrm>
          <a:prstGeom prst="rect">
            <a:avLst/>
          </a:prstGeom>
        </p:spPr>
      </p:pic>
      <p:sp>
        <p:nvSpPr>
          <p:cNvPr id="13" name="Shape 194">
            <a:extLst>
              <a:ext uri="{FF2B5EF4-FFF2-40B4-BE49-F238E27FC236}">
                <a16:creationId xmlns:a16="http://schemas.microsoft.com/office/drawing/2014/main" id="{3057A703-4327-4A1B-879D-8C9F9C5D198A}"/>
              </a:ext>
            </a:extLst>
          </p:cNvPr>
          <p:cNvSpPr txBox="1"/>
          <p:nvPr/>
        </p:nvSpPr>
        <p:spPr>
          <a:xfrm>
            <a:off x="107504" y="1941978"/>
            <a:ext cx="803920" cy="838950"/>
          </a:xfrm>
          <a:prstGeom prst="round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spcBef>
                <a:spcPts val="0"/>
              </a:spcBef>
              <a:buSzPct val="25000"/>
            </a:pPr>
            <a:r>
              <a:rPr lang="en-US" altLang="ko-KR" sz="9600" dirty="0">
                <a:solidFill>
                  <a:srgbClr val="2F3A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Ⅱ</a:t>
            </a:r>
            <a:endParaRPr lang="ko-KR" altLang="en-US" sz="9600" dirty="0">
              <a:solidFill>
                <a:srgbClr val="2F3A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6702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28A0F72-49FB-4714-A622-FB382AEF6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데이터 처리 가속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-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컴퓨팅 가속 자원</a:t>
            </a:r>
            <a:endParaRPr lang="ko-KR" altLang="en-US" dirty="0"/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2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622181-677D-4EF1-B163-23B6D91F6203}"/>
              </a:ext>
            </a:extLst>
          </p:cNvPr>
          <p:cNvSpPr/>
          <p:nvPr/>
        </p:nvSpPr>
        <p:spPr>
          <a:xfrm>
            <a:off x="335360" y="1143415"/>
            <a:ext cx="11596945" cy="192554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341852A-6979-47CA-B105-7384EE002AD6}"/>
              </a:ext>
            </a:extLst>
          </p:cNvPr>
          <p:cNvSpPr txBox="1">
            <a:spLocks/>
          </p:cNvSpPr>
          <p:nvPr/>
        </p:nvSpPr>
        <p:spPr bwMode="auto">
          <a:xfrm>
            <a:off x="587212" y="1161649"/>
            <a:ext cx="11492656" cy="1925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  <a:defRPr sz="20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1pPr>
            <a:lvl2pPr marL="742950" indent="-28575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2pPr>
            <a:lvl3pPr marL="11430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3pPr>
            <a:lvl4pPr marL="16002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4pPr>
            <a:lvl5pPr marL="20574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컨테이너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(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포드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) 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환경에 하드웨어 가속 장치 할당 및 활용</a:t>
            </a: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lvl="1">
              <a:lnSpc>
                <a:spcPct val="110000"/>
              </a:lnSpc>
            </a:pP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GPU(Nvidia), ASIC, FPGA(Intel Stratix) 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장치 연동</a:t>
            </a: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>
              <a:lnSpc>
                <a:spcPct val="110000"/>
              </a:lnSpc>
            </a:pP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장치 플러그인 형태 구성</a:t>
            </a: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lvl="1">
              <a:lnSpc>
                <a:spcPct val="110000"/>
              </a:lnSpc>
            </a:pP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자원 할당 및 모니터링</a:t>
            </a: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10000"/>
              </a:lnSpc>
            </a:pP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장치 설정 및 할당 절차 간소화</a:t>
            </a: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lvl="1" indent="0">
              <a:lnSpc>
                <a:spcPct val="110000"/>
              </a:lnSpc>
              <a:buNone/>
            </a:pP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10000"/>
              </a:lnSpc>
            </a:pP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F25A4D11-7A31-4A58-9B6F-CD985F4E5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159" y="2933631"/>
            <a:ext cx="4735409" cy="7808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0AA8F67C-8EF4-4D80-9A70-369535F8D9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159" y="4077072"/>
            <a:ext cx="4735409" cy="1011950"/>
          </a:xfrm>
          <a:prstGeom prst="rect">
            <a:avLst/>
          </a:prstGeom>
        </p:spPr>
      </p:pic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CEACD06-DD6D-45D6-AA49-222E029C310A}"/>
              </a:ext>
            </a:extLst>
          </p:cNvPr>
          <p:cNvCxnSpPr>
            <a:cxnSpLocks/>
            <a:stCxn id="58" idx="3"/>
            <a:endCxn id="59" idx="1"/>
          </p:cNvCxnSpPr>
          <p:nvPr/>
        </p:nvCxnSpPr>
        <p:spPr>
          <a:xfrm>
            <a:off x="6662323" y="5836065"/>
            <a:ext cx="682520" cy="1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09CC00F7-EBC2-4BF1-891D-CC0DA50DCD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503" y="5399942"/>
            <a:ext cx="741820" cy="87224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0F47C6EA-4BAA-48DD-AA7F-5391534EE50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95"/>
          <a:stretch/>
        </p:blipFill>
        <p:spPr>
          <a:xfrm>
            <a:off x="7344843" y="5499381"/>
            <a:ext cx="4007742" cy="6762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928B4F5-7D85-4857-814E-7BD5879464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3207521"/>
            <a:ext cx="3782618" cy="316211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F39C94B-BC12-4047-940F-816F58BCC858}"/>
              </a:ext>
            </a:extLst>
          </p:cNvPr>
          <p:cNvSpPr txBox="1"/>
          <p:nvPr/>
        </p:nvSpPr>
        <p:spPr>
          <a:xfrm>
            <a:off x="1433678" y="6436184"/>
            <a:ext cx="3312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&lt;GS-Engine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컴퓨팅 가속 자원 플러그인 개념도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3B042AD-8021-46DE-93F0-E3BF6338DCA5}"/>
              </a:ext>
            </a:extLst>
          </p:cNvPr>
          <p:cNvSpPr txBox="1"/>
          <p:nvPr/>
        </p:nvSpPr>
        <p:spPr>
          <a:xfrm>
            <a:off x="6975306" y="6436183"/>
            <a:ext cx="4089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&lt;GS-Engine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컴퓨팅 자원 할당 및 서비스 활용 예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GPU&gt; 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AB9767B-3E9F-4619-A08E-9905AFBB7D3F}"/>
              </a:ext>
            </a:extLst>
          </p:cNvPr>
          <p:cNvSpPr txBox="1"/>
          <p:nvPr/>
        </p:nvSpPr>
        <p:spPr>
          <a:xfrm>
            <a:off x="6455018" y="2609774"/>
            <a:ext cx="40892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①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컨테이너 관리 플랫폼 내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GPU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할당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8561E68-11EB-4A81-8C30-F9977AC6495B}"/>
              </a:ext>
            </a:extLst>
          </p:cNvPr>
          <p:cNvSpPr txBox="1"/>
          <p:nvPr/>
        </p:nvSpPr>
        <p:spPr>
          <a:xfrm>
            <a:off x="6455018" y="3815462"/>
            <a:ext cx="40892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② GPU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활용 컨테이너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포드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서비스 생성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6D3736D-80E1-44A1-921D-36097F336CF6}"/>
              </a:ext>
            </a:extLst>
          </p:cNvPr>
          <p:cNvSpPr txBox="1"/>
          <p:nvPr/>
        </p:nvSpPr>
        <p:spPr>
          <a:xfrm>
            <a:off x="7304091" y="5199909"/>
            <a:ext cx="40892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③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분석 실행 결과</a:t>
            </a:r>
          </a:p>
        </p:txBody>
      </p:sp>
    </p:spTree>
    <p:extLst>
      <p:ext uri="{BB962C8B-B14F-4D97-AF65-F5344CB8AC3E}">
        <p14:creationId xmlns:p14="http://schemas.microsoft.com/office/powerpoint/2010/main" val="1053215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28A0F72-49FB-4714-A622-FB382AEF6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데이터 처리 가속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-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컴퓨팅 가속 자원</a:t>
            </a:r>
            <a:endParaRPr lang="ko-KR" altLang="en-US" dirty="0"/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2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622181-677D-4EF1-B163-23B6D91F6203}"/>
              </a:ext>
            </a:extLst>
          </p:cNvPr>
          <p:cNvSpPr/>
          <p:nvPr/>
        </p:nvSpPr>
        <p:spPr>
          <a:xfrm>
            <a:off x="335360" y="1143415"/>
            <a:ext cx="11596945" cy="192554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341852A-6979-47CA-B105-7384EE002AD6}"/>
              </a:ext>
            </a:extLst>
          </p:cNvPr>
          <p:cNvSpPr txBox="1">
            <a:spLocks/>
          </p:cNvSpPr>
          <p:nvPr/>
        </p:nvSpPr>
        <p:spPr bwMode="auto">
          <a:xfrm>
            <a:off x="587212" y="1161649"/>
            <a:ext cx="11492656" cy="2045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  <a:defRPr sz="20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1pPr>
            <a:lvl2pPr marL="742950" indent="-28575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2pPr>
            <a:lvl3pPr marL="11430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3pPr>
            <a:lvl4pPr marL="16002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4pPr>
            <a:lvl5pPr marL="20574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컨테이너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(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포드</a:t>
            </a: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) 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환경에 하드웨어 가속 장치 할당 및 활용</a:t>
            </a: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lvl="1">
              <a:lnSpc>
                <a:spcPct val="110000"/>
              </a:lnSpc>
            </a:pPr>
            <a:r>
              <a:rPr kumimoji="0"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GPU(Nvidia), ASIC, FPGA(Intel Stratix) </a:t>
            </a: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장치 연동</a:t>
            </a: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>
              <a:lnSpc>
                <a:spcPct val="110000"/>
              </a:lnSpc>
            </a:pP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장치 플러그인 형태 구성</a:t>
            </a: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lvl="1">
              <a:lnSpc>
                <a:spcPct val="110000"/>
              </a:lnSpc>
            </a:pP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자원 할당 및 모니터링</a:t>
            </a: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10000"/>
              </a:lnSpc>
            </a:pPr>
            <a:r>
              <a:rPr kumimoji="0"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장치 설정 및 할당 절차 간소화</a:t>
            </a: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lvl="1" indent="0">
              <a:lnSpc>
                <a:spcPct val="110000"/>
              </a:lnSpc>
              <a:buNone/>
            </a:pP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10000"/>
              </a:lnSpc>
            </a:pPr>
            <a:endParaRPr kumimoji="0"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48A01C4B-F8A2-4741-8EBE-D246A634FE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t="2018" r="16408" b="8350"/>
          <a:stretch/>
        </p:blipFill>
        <p:spPr>
          <a:xfrm>
            <a:off x="5929486" y="3269730"/>
            <a:ext cx="3504562" cy="2238410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15884875-9301-459F-814D-9C41C79008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280" y="5033178"/>
            <a:ext cx="3316025" cy="1308156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C615A46-7715-4E57-87E6-6BEF97F6D5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3207521"/>
            <a:ext cx="3782618" cy="316211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9D0FC92-2047-4DE5-8C87-678C64A1CBFF}"/>
              </a:ext>
            </a:extLst>
          </p:cNvPr>
          <p:cNvSpPr txBox="1"/>
          <p:nvPr/>
        </p:nvSpPr>
        <p:spPr>
          <a:xfrm>
            <a:off x="1433678" y="6436184"/>
            <a:ext cx="3312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&lt;GS-Engine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컴퓨팅 가속 자원 플러그인 개념도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7537BB9-FBC9-4359-B5D0-E9CE368949FA}"/>
              </a:ext>
            </a:extLst>
          </p:cNvPr>
          <p:cNvSpPr txBox="1"/>
          <p:nvPr/>
        </p:nvSpPr>
        <p:spPr>
          <a:xfrm>
            <a:off x="6975306" y="6436183"/>
            <a:ext cx="4089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&lt;GS-Engine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컴퓨팅 자원 구성 형상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FPGA&gt; 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B42C5C3-8AB2-4556-BD67-7D817E80C050}"/>
              </a:ext>
            </a:extLst>
          </p:cNvPr>
          <p:cNvSpPr/>
          <p:nvPr/>
        </p:nvSpPr>
        <p:spPr>
          <a:xfrm>
            <a:off x="6835774" y="3207520"/>
            <a:ext cx="628378" cy="24537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189A99E4-441B-4D4E-9363-DC57AF1DFDD2}"/>
              </a:ext>
            </a:extLst>
          </p:cNvPr>
          <p:cNvSpPr/>
          <p:nvPr/>
        </p:nvSpPr>
        <p:spPr>
          <a:xfrm>
            <a:off x="8904312" y="5373216"/>
            <a:ext cx="1549155" cy="3356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0BF5BD8D-AC23-4E92-AAA4-467EBE86BD69}"/>
              </a:ext>
            </a:extLst>
          </p:cNvPr>
          <p:cNvCxnSpPr>
            <a:stCxn id="4" idx="3"/>
            <a:endCxn id="57" idx="0"/>
          </p:cNvCxnSpPr>
          <p:nvPr/>
        </p:nvCxnSpPr>
        <p:spPr>
          <a:xfrm>
            <a:off x="7464152" y="4434384"/>
            <a:ext cx="2214738" cy="938832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522322"/>
      </p:ext>
    </p:extLst>
  </p:cSld>
  <p:clrMapOvr>
    <a:masterClrMapping/>
  </p:clrMapOvr>
</p:sld>
</file>

<file path=ppt/theme/theme1.xml><?xml version="1.0" encoding="utf-8"?>
<a:theme xmlns:a="http://schemas.openxmlformats.org/drawingml/2006/main" name="4_etri">
  <a:themeElements>
    <a:clrScheme name="4_etri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4_etri">
      <a:majorFont>
        <a:latin typeface="HY견고딕"/>
        <a:ea typeface="HY견고딕"/>
        <a:cs typeface=""/>
      </a:majorFont>
      <a:minorFont>
        <a:latin typeface="돋움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3333FF"/>
            </a:gs>
            <a:gs pos="100000">
              <a:srgbClr val="99CCFF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182563" marR="0" indent="-182563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3333FF"/>
            </a:gs>
            <a:gs pos="100000">
              <a:srgbClr val="99CCFF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182563" marR="0" indent="-182563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lnDef>
  </a:objectDefaults>
  <a:extraClrSchemeLst>
    <a:extraClrScheme>
      <a:clrScheme name="4_etri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etri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etri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etri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etri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etri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etri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스킨, 플러그인 서베이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etri">
  <a:themeElements>
    <a:clrScheme name="4_etri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4_etri">
      <a:majorFont>
        <a:latin typeface="HY견고딕"/>
        <a:ea typeface="HY견고딕"/>
        <a:cs typeface=""/>
      </a:majorFont>
      <a:minorFont>
        <a:latin typeface="돋움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3333FF"/>
            </a:gs>
            <a:gs pos="100000">
              <a:srgbClr val="99CCFF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182563" marR="0" indent="-182563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3333FF"/>
            </a:gs>
            <a:gs pos="100000">
              <a:srgbClr val="99CCFF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182563" marR="0" indent="-182563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lnDef>
  </a:objectDefaults>
  <a:extraClrSchemeLst>
    <a:extraClrScheme>
      <a:clrScheme name="4_etri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etri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etri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etri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etri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etri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etri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스킨, 플러그인 서베이</Template>
  <TotalTime>64086</TotalTime>
  <Words>1816</Words>
  <Application>Microsoft Office PowerPoint</Application>
  <PresentationFormat>와이드스크린</PresentationFormat>
  <Paragraphs>305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25</vt:i4>
      </vt:variant>
    </vt:vector>
  </HeadingPairs>
  <TitlesOfParts>
    <vt:vector size="41" baseType="lpstr">
      <vt:lpstr>HY견고딕</vt:lpstr>
      <vt:lpstr>HY헤드라인M</vt:lpstr>
      <vt:lpstr>Ubuntu Mono</vt:lpstr>
      <vt:lpstr>굴림</vt:lpstr>
      <vt:lpstr>나눔고딕</vt:lpstr>
      <vt:lpstr>나눔고딕 ExtraBold</vt:lpstr>
      <vt:lpstr>돋움</vt:lpstr>
      <vt:lpstr>맑은 고딕</vt:lpstr>
      <vt:lpstr>Arial</vt:lpstr>
      <vt:lpstr>Book Antiqua</vt:lpstr>
      <vt:lpstr>Consolas</vt:lpstr>
      <vt:lpstr>Microsoft Sans Serif</vt:lpstr>
      <vt:lpstr>Wingdings</vt:lpstr>
      <vt:lpstr>4_etri</vt:lpstr>
      <vt:lpstr>스킨, 플러그인 서베이</vt:lpstr>
      <vt:lpstr>5_etri</vt:lpstr>
      <vt:lpstr>지능형 엣지 서비스 실행가속을 위한 SW/인프라 기술</vt:lpstr>
      <vt:lpstr>목차</vt:lpstr>
      <vt:lpstr>PowerPoint 프레젠테이션</vt:lpstr>
      <vt:lpstr>PowerPoint 프레젠테이션</vt:lpstr>
      <vt:lpstr>지능형 엣지 서비스 실행 방법?</vt:lpstr>
      <vt:lpstr>GS-Engine - 실행가속 SW/인프라</vt:lpstr>
      <vt:lpstr>PowerPoint 프레젠테이션</vt:lpstr>
      <vt:lpstr>데이터 처리 가속 - 컴퓨팅 가속 자원</vt:lpstr>
      <vt:lpstr>데이터 처리 가속 - 컴퓨팅 가속 자원</vt:lpstr>
      <vt:lpstr>데이터 처리 가속 - 자원선점</vt:lpstr>
      <vt:lpstr>데이터 처리 가속 - 자원선점</vt:lpstr>
      <vt:lpstr>데이터 처리 가속 - 자원선점</vt:lpstr>
      <vt:lpstr>데이터 처리 가속 - 자원선점</vt:lpstr>
      <vt:lpstr>데이터 전송 가속</vt:lpstr>
      <vt:lpstr>PowerPoint 프레젠테이션</vt:lpstr>
      <vt:lpstr>실행환경 최적화 - 실행 인터페이스</vt:lpstr>
      <vt:lpstr>실행환경 최적화 - 서비스 스키마</vt:lpstr>
      <vt:lpstr>실행환경 최적화 - 서비스 스키마</vt:lpstr>
      <vt:lpstr>실행환경 최적화 - 성능 시험 도구</vt:lpstr>
      <vt:lpstr>실행환경 최적화 - 성능 시험 도구</vt:lpstr>
      <vt:lpstr>PowerPoint 프레젠테이션</vt:lpstr>
      <vt:lpstr>실행가속 SW/인프라 기술 - 테스트베드 </vt:lpstr>
      <vt:lpstr>실행가속 SW/인프라 기술 - 테스트베드 </vt:lpstr>
      <vt:lpstr>실행가속 SW/인프라 기술 적용</vt:lpstr>
      <vt:lpstr>PowerPoint 프레젠테이션</vt:lpstr>
    </vt:vector>
  </TitlesOfParts>
  <Company>ETRI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클라우드 중심의 엣지 컴퓨팅 SW 플랫폼 핵심 기술 (GEdge 플랫폼 기술 및 커뮤니티 소개)</dc:title>
  <dc:creator>Kim. Sunwook</dc:creator>
  <cp:lastModifiedBy>C</cp:lastModifiedBy>
  <cp:revision>2808</cp:revision>
  <cp:lastPrinted>2021-08-18T03:04:20Z</cp:lastPrinted>
  <dcterms:created xsi:type="dcterms:W3CDTF">2008-02-04T05:35:34Z</dcterms:created>
  <dcterms:modified xsi:type="dcterms:W3CDTF">2022-12-19T02:06:33Z</dcterms:modified>
</cp:coreProperties>
</file>